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2.xml" ContentType="application/vnd.openxmlformats-officedocument.presentationml.comments+xml"/>
  <Override PartName="/ppt/notesSlides/notesSlide18.xml" ContentType="application/vnd.openxmlformats-officedocument.presentationml.notesSlide+xml"/>
  <Override PartName="/ppt/comments/comment13.xml" ContentType="application/vnd.openxmlformats-officedocument.presentationml.comments+xml"/>
  <Override PartName="/ppt/notesSlides/notesSlide19.xml" ContentType="application/vnd.openxmlformats-officedocument.presentationml.notesSlide+xml"/>
  <Override PartName="/ppt/comments/comment14.xml" ContentType="application/vnd.openxmlformats-officedocument.presentationml.comments+xml"/>
  <Override PartName="/ppt/notesSlides/notesSlide20.xml" ContentType="application/vnd.openxmlformats-officedocument.presentationml.notesSlide+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91" r:id="rId2"/>
    <p:sldId id="297" r:id="rId3"/>
    <p:sldId id="294" r:id="rId4"/>
    <p:sldId id="308" r:id="rId5"/>
    <p:sldId id="307" r:id="rId6"/>
    <p:sldId id="309" r:id="rId7"/>
    <p:sldId id="263" r:id="rId8"/>
    <p:sldId id="311" r:id="rId9"/>
    <p:sldId id="273" r:id="rId10"/>
    <p:sldId id="317" r:id="rId11"/>
    <p:sldId id="303" r:id="rId12"/>
    <p:sldId id="305" r:id="rId13"/>
    <p:sldId id="306" r:id="rId14"/>
    <p:sldId id="282" r:id="rId15"/>
    <p:sldId id="319" r:id="rId16"/>
    <p:sldId id="304" r:id="rId17"/>
    <p:sldId id="316" r:id="rId18"/>
    <p:sldId id="315" r:id="rId19"/>
    <p:sldId id="318" r:id="rId20"/>
    <p:sldId id="29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52525"/>
    <a:srgbClr val="0081AF"/>
    <a:srgbClr val="70E4F9"/>
    <a:srgbClr val="37C3DC"/>
    <a:srgbClr val="7D8387"/>
    <a:srgbClr val="2E8CCE"/>
    <a:srgbClr val="000080"/>
    <a:srgbClr val="48DBFB"/>
    <a:srgbClr val="89ADD2"/>
    <a:srgbClr val="8CD3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93341" autoAdjust="0"/>
  </p:normalViewPr>
  <p:slideViewPr>
    <p:cSldViewPr snapToGrid="0" snapToObjects="1">
      <p:cViewPr>
        <p:scale>
          <a:sx n="149" d="100"/>
          <a:sy n="149" d="100"/>
        </p:scale>
        <p:origin x="776" y="800"/>
      </p:cViewPr>
      <p:guideLst>
        <p:guide orient="horz" pos="1620"/>
        <p:guide pos="288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01T11:33:23.612" idx="1">
    <p:pos x="5422" y="77"/>
    <p:text>Can we add a background graphic to this slide? Perhaps we can just change color of the page to something that is consistent with the branding.</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3" dt="2018-04-01T14:04:12.862" idx="1">
    <p:pos x="10" y="10"/>
    <p:text>make it a table</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4" dt="2018-04-01T14:05:02.811" idx="1">
    <p:pos x="10" y="10"/>
    <p:text>numbers</p:text>
    <p:extLst>
      <p:ext uri="{C676402C-5697-4E1C-873F-D02D1690AC5C}">
        <p15:threadingInfo xmlns:p15="http://schemas.microsoft.com/office/powerpoint/2012/main" timeZoneBias="240"/>
      </p:ext>
    </p:extLst>
  </p:cm>
  <p:cm authorId="15" dt="2018-04-01T14:05:36.086" idx="1">
    <p:pos x="106" y="106"/>
    <p:text>after this slide, mission &amp;vision. in ten years if we screw more minutes then all ind. gym chains will effectively become the biggest gym in the country. think of a world were exit acreds more minutes across the platform</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0" dt="2018-04-01T13:59:40.289" idx="1">
    <p:pos x="10" y="10"/>
    <p:text/>
    <p:extLst>
      <p:ext uri="{C676402C-5697-4E1C-873F-D02D1690AC5C}">
        <p15:threadingInfo xmlns:p15="http://schemas.microsoft.com/office/powerpoint/2012/main" timeZoneBias="240"/>
      </p:ext>
    </p:extLst>
  </p:cm>
  <p:cm authorId="16" dt="2018-04-01T14:07:00.093" idx="1">
    <p:pos x="106" y="106"/>
    <p:text>fundamental change, we have a well thought out approach to sustainable acquire customers. quad of 4 quadrant marketing plan pr, digital marketing, social media marketing, influencer marketing, email marketing, partnerships, offline. most into pr and digital, then social media and influencer, then partnerships but thats different. could also have a digital slide</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0" dt="2018-04-01T13:59:40.289" idx="1">
    <p:pos x="10" y="10"/>
    <p:text/>
    <p:extLst>
      <p:ext uri="{C676402C-5697-4E1C-873F-D02D1690AC5C}">
        <p15:threadingInfo xmlns:p15="http://schemas.microsoft.com/office/powerpoint/2012/main" timeZoneBias="240"/>
      </p:ext>
    </p:extLst>
  </p:cm>
  <p:cm authorId="16" dt="2018-04-01T14:07:00.093" idx="1">
    <p:pos x="106" y="106"/>
    <p:text>fundamental change, we have a well thought out approach to sustainable acquire customers. quad of 4 quadrant marketing plan pr, digital marketing, social media marketing, influencer marketing, email marketing, partnerships, offline. most into pr and digital, then social media and influencer, then partnerships but thats different. could also have a digital slide</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4-01T12:32:41.600" idx="12">
    <p:pos x="10" y="10"/>
    <p:text>this slide should have a consistent format with the benefit to gyms.</p:text>
    <p:extLst>
      <p:ext uri="{C676402C-5697-4E1C-873F-D02D1690AC5C}">
        <p15:threadingInfo xmlns:p15="http://schemas.microsoft.com/office/powerpoint/2012/main" timeZoneBias="240"/>
      </p:ext>
    </p:extLst>
  </p:cm>
  <p:cm authorId="5" dt="2018-04-01T13:54:19.537" idx="1">
    <p:pos x="106" y="106"/>
    <p:text>same template both slides. same style and background. in 1 pager email he listed 6 benefits for each</p:text>
    <p:extLst>
      <p:ext uri="{C676402C-5697-4E1C-873F-D02D1690AC5C}">
        <p15:threadingInfo xmlns:p15="http://schemas.microsoft.com/office/powerpoint/2012/main" timeZoneBias="240"/>
      </p:ext>
    </p:extLst>
  </p:cm>
  <p:cm authorId="6" dt="2018-04-01T13:54:59.558" idx="1">
    <p:pos x="202" y="202"/>
    <p:text>like icons but don't like icons we have esp. for gym goers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1:36:23.295" idx="2">
    <p:pos x="3652" y="3020"/>
    <p:text>Need to find more recent stats that create show scale and scope of problem . This is an action for Kevin</p:text>
    <p:extLst>
      <p:ext uri="{C676402C-5697-4E1C-873F-D02D1690AC5C}">
        <p15:threadingInfo xmlns:p15="http://schemas.microsoft.com/office/powerpoint/2012/main" timeZoneBias="240"/>
      </p:ext>
    </p:extLst>
  </p:cm>
  <p:cm authorId="1" dt="2018-04-01T11:55:47.211" idx="6">
    <p:pos x="3652" y="3116"/>
    <p:text>T</p:text>
    <p:extLst>
      <p:ext uri="{C676402C-5697-4E1C-873F-D02D1690AC5C}">
        <p15:threadingInfo xmlns:p15="http://schemas.microsoft.com/office/powerpoint/2012/main" timeZoneBias="240">
          <p15:parentCm authorId="1" idx="2"/>
        </p15:threadingInfo>
      </p:ext>
    </p:extLst>
  </p:cm>
  <p:cm authorId="1" dt="2018-04-01T11:52:31.003" idx="4">
    <p:pos x="5529" y="35"/>
    <p:text>The purpose of this slide is create a burning platform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1T12:27:54.979" idx="7">
    <p:pos x="5459" y="57"/>
    <p:text>I would remove the large graphic and lets put a header summarizing the problems for the gym.</p:text>
    <p:extLst>
      <p:ext uri="{C676402C-5697-4E1C-873F-D02D1690AC5C}">
        <p15:threadingInfo xmlns:p15="http://schemas.microsoft.com/office/powerpoint/2012/main" timeZoneBias="240"/>
      </p:ext>
    </p:extLst>
  </p:cm>
  <p:cm authorId="1" dt="2018-04-01T12:29:19.913" idx="8">
    <p:pos x="5459" y="153"/>
    <p:text>Leave this slide for KB to work on.</p:text>
    <p:extLst>
      <p:ext uri="{C676402C-5697-4E1C-873F-D02D1690AC5C}">
        <p15:threadingInfo xmlns:p15="http://schemas.microsoft.com/office/powerpoint/2012/main" timeZoneBias="240">
          <p15:parentCm authorId="1" idx="7"/>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1T12:27:54.979" idx="7">
    <p:pos x="5459" y="57"/>
    <p:text>I would remove the large graphic and lets put a header summarizing the problems for the gym.</p:text>
    <p:extLst>
      <p:ext uri="{C676402C-5697-4E1C-873F-D02D1690AC5C}">
        <p15:threadingInfo xmlns:p15="http://schemas.microsoft.com/office/powerpoint/2012/main" timeZoneBias="240"/>
      </p:ext>
    </p:extLst>
  </p:cm>
  <p:cm authorId="1" dt="2018-04-01T12:29:19.913" idx="8">
    <p:pos x="5459" y="153"/>
    <p:text>Leave this slide for KB to work on.</p:text>
    <p:extLst>
      <p:ext uri="{C676402C-5697-4E1C-873F-D02D1690AC5C}">
        <p15:threadingInfo xmlns:p15="http://schemas.microsoft.com/office/powerpoint/2012/main" timeZoneBias="240">
          <p15:parentCm authorId="1"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7" dt="2018-04-01T13:56:15.263" idx="1">
    <p:pos x="10" y="10"/>
    <p:text>concentric circles, numbers in circles, different title, maybe market.</p:text>
    <p:extLst>
      <p:ext uri="{C676402C-5697-4E1C-873F-D02D1690AC5C}">
        <p15:threadingInfo xmlns:p15="http://schemas.microsoft.com/office/powerpoint/2012/main" timeZoneBias="240"/>
      </p:ext>
    </p:extLst>
  </p:cm>
  <p:cm authorId="8" dt="2018-04-01T13:57:57.993" idx="1">
    <p:pos x="106" y="106"/>
    <p:text>round numbers, 1 big circle w/ circles inside</p:text>
    <p:extLst>
      <p:ext uri="{C676402C-5697-4E1C-873F-D02D1690AC5C}">
        <p15:threadingInfo xmlns:p15="http://schemas.microsoft.com/office/powerpoint/2012/main" timeZoneBias="240"/>
      </p:ext>
    </p:extLst>
  </p:cm>
  <p:cm authorId="9" dt="2018-04-01T13:59:20.176" idx="1">
    <p:pos x="202" y="202"/>
    <p:text>technology for scale, international ambition but for s for now</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0" dt="2018-04-01T13:59:40.289" idx="1">
    <p:pos x="10" y="10"/>
    <p:text/>
    <p:extLst>
      <p:ext uri="{C676402C-5697-4E1C-873F-D02D1690AC5C}">
        <p15:threadingInfo xmlns:p15="http://schemas.microsoft.com/office/powerpoint/2012/main" timeZoneBias="240"/>
      </p:ext>
    </p:extLst>
  </p:cm>
  <p:cm authorId="16" dt="2018-04-01T14:07:00.093" idx="1">
    <p:pos x="106" y="106"/>
    <p:text>fundamental change, we have a well thought out approach to sustainable acquire customers. quad of 4 quadrant marketing plan pr, digital marketing, social media marketing, influencer marketing, email marketing, partnerships, offline. most into pr and digital, then social media and influencer, then partnerships but thats different. could also have a digital slide</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Let’s clean slides 13-15 up once the model is done</a:t>
            </a:r>
          </a:p>
          <a:p>
            <a:pPr marL="0" lvl="0" indent="0" rtl="0">
              <a:spcBef>
                <a:spcPts val="0"/>
              </a:spcBef>
              <a:spcAft>
                <a:spcPts val="0"/>
              </a:spcAft>
              <a:buNone/>
            </a:pPr>
            <a:endParaRPr lang="en-US" dirty="0" smtClean="0"/>
          </a:p>
          <a:p>
            <a:pPr marL="0" lvl="0" indent="0" rtl="0">
              <a:spcBef>
                <a:spcPts val="0"/>
              </a:spcBef>
              <a:spcAft>
                <a:spcPts val="0"/>
              </a:spcAft>
              <a:buNone/>
            </a:pPr>
            <a:r>
              <a:rPr lang="en" dirty="0" smtClean="0"/>
              <a:t>Based </a:t>
            </a:r>
            <a:r>
              <a:rPr lang="en" dirty="0"/>
              <a:t>on </a:t>
            </a:r>
            <a:r>
              <a:rPr lang="en" dirty="0" smtClean="0"/>
              <a:t>experience</a:t>
            </a:r>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500584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80888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74569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16471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89263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2538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13147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Let’s clean slides 13-15 up once the model is done</a:t>
            </a:r>
          </a:p>
          <a:p>
            <a:pPr marL="0" lvl="0" indent="0" rtl="0">
              <a:spcBef>
                <a:spcPts val="0"/>
              </a:spcBef>
              <a:spcAft>
                <a:spcPts val="0"/>
              </a:spcAft>
              <a:buNone/>
            </a:pPr>
            <a:endParaRPr lang="en-US" dirty="0" smtClean="0"/>
          </a:p>
          <a:p>
            <a:pPr marL="0" lvl="0" indent="0" rtl="0">
              <a:spcBef>
                <a:spcPts val="0"/>
              </a:spcBef>
              <a:spcAft>
                <a:spcPts val="0"/>
              </a:spcAft>
              <a:buNone/>
            </a:pPr>
            <a:r>
              <a:rPr lang="en" dirty="0" smtClean="0"/>
              <a:t>Based </a:t>
            </a:r>
            <a:r>
              <a:rPr lang="en" dirty="0"/>
              <a:t>on </a:t>
            </a:r>
            <a:r>
              <a:rPr lang="en" dirty="0" smtClean="0"/>
              <a:t>experience</a:t>
            </a:r>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29100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Let’s clean slides 13-15 up once the model is done</a:t>
            </a:r>
          </a:p>
          <a:p>
            <a:pPr marL="0" lvl="0" indent="0" rtl="0">
              <a:spcBef>
                <a:spcPts val="0"/>
              </a:spcBef>
              <a:spcAft>
                <a:spcPts val="0"/>
              </a:spcAft>
              <a:buNone/>
            </a:pPr>
            <a:endParaRPr lang="en-US" dirty="0" smtClean="0"/>
          </a:p>
          <a:p>
            <a:pPr marL="0" lvl="0" indent="0" rtl="0">
              <a:spcBef>
                <a:spcPts val="0"/>
              </a:spcBef>
              <a:spcAft>
                <a:spcPts val="0"/>
              </a:spcAft>
              <a:buNone/>
            </a:pPr>
            <a:r>
              <a:rPr lang="en" dirty="0" smtClean="0"/>
              <a:t>Based </a:t>
            </a:r>
            <a:r>
              <a:rPr lang="en" dirty="0"/>
              <a:t>on </a:t>
            </a:r>
            <a:r>
              <a:rPr lang="en" dirty="0" smtClean="0"/>
              <a:t>experience</a:t>
            </a:r>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78331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endParaRPr dirty="0"/>
          </a:p>
        </p:txBody>
      </p:sp>
    </p:spTree>
    <p:extLst>
      <p:ext uri="{BB962C8B-B14F-4D97-AF65-F5344CB8AC3E}">
        <p14:creationId xmlns:p14="http://schemas.microsoft.com/office/powerpoint/2010/main" val="183885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5893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478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a:p>
            <a:pPr marL="158750" indent="0">
              <a:buNone/>
            </a:pPr>
            <a:endParaRPr lang="en-US" sz="1600" baseline="0" dirty="0" smtClean="0"/>
          </a:p>
        </p:txBody>
      </p:sp>
    </p:spTree>
    <p:extLst>
      <p:ext uri="{BB962C8B-B14F-4D97-AF65-F5344CB8AC3E}">
        <p14:creationId xmlns:p14="http://schemas.microsoft.com/office/powerpoint/2010/main" val="417210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783307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endParaRPr dirty="0"/>
          </a:p>
        </p:txBody>
      </p:sp>
    </p:spTree>
    <p:extLst>
      <p:ext uri="{BB962C8B-B14F-4D97-AF65-F5344CB8AC3E}">
        <p14:creationId xmlns:p14="http://schemas.microsoft.com/office/powerpoint/2010/main" val="195868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endParaRPr dirty="0"/>
          </a:p>
        </p:txBody>
      </p:sp>
    </p:spTree>
    <p:extLst>
      <p:ext uri="{BB962C8B-B14F-4D97-AF65-F5344CB8AC3E}">
        <p14:creationId xmlns:p14="http://schemas.microsoft.com/office/powerpoint/2010/main" val="3867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endParaRPr dirty="0"/>
          </a:p>
        </p:txBody>
      </p:sp>
    </p:spTree>
    <p:extLst>
      <p:ext uri="{BB962C8B-B14F-4D97-AF65-F5344CB8AC3E}">
        <p14:creationId xmlns:p14="http://schemas.microsoft.com/office/powerpoint/2010/main" val="90526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tuurnup.com" TargetMode="External"/><Relationship Id="rId4" Type="http://schemas.openxmlformats.org/officeDocument/2006/relationships/hyperlink" Target="http://www.tuurnup.com" TargetMode="External"/><Relationship Id="rId5" Type="http://schemas.openxmlformats.org/officeDocument/2006/relationships/image" Target="../media/image1.tiff"/><Relationship Id="rId6"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1.tiff"/><Relationship Id="rId5" Type="http://schemas.openxmlformats.org/officeDocument/2006/relationships/comments" Target="../comments/comment8.xm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jp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10.png"/><Relationship Id="rId17" Type="http://schemas.openxmlformats.org/officeDocument/2006/relationships/image" Target="../media/image22.tiff"/><Relationship Id="rId18" Type="http://schemas.openxmlformats.org/officeDocument/2006/relationships/comments" Target="../comments/comment9.xml"/><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g"/><Relationship Id="rId9" Type="http://schemas.openxmlformats.org/officeDocument/2006/relationships/image" Target="../media/image30.png"/><Relationship Id="rId10"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comments" Target="../comments/comment10.xm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comments" Target="../comments/comment11.xm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22.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22.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tiff"/></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tiff"/><Relationship Id="rId9" Type="http://schemas.openxmlformats.org/officeDocument/2006/relationships/image" Target="../media/image10.png"/><Relationship Id="rId10" Type="http://schemas.openxmlformats.org/officeDocument/2006/relationships/comments" Target="../comments/comment12.xm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13.xm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comments" Target="../comments/comment14.xm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tiff"/><Relationship Id="rId5"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comments" Target="../comments/comment15.xm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tiff"/><Relationship Id="rId5"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comments" Target="../comments/comment4.xm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tiff"/><Relationship Id="rId5"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tiff"/><Relationship Id="rId9" Type="http://schemas.openxmlformats.org/officeDocument/2006/relationships/image" Target="../media/image10.png"/><Relationship Id="rId10" Type="http://schemas.openxmlformats.org/officeDocument/2006/relationships/comments" Target="../comments/comment6.xm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tiff"/><Relationship Id="rId5" Type="http://schemas.openxmlformats.org/officeDocument/2006/relationships/comments" Target="../comments/comment7.xm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08950" y="3158450"/>
            <a:ext cx="3869167" cy="575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smtClean="0">
                <a:solidFill>
                  <a:schemeClr val="bg1"/>
                </a:solidFill>
                <a:latin typeface="Nexa Bold" charset="0"/>
                <a:ea typeface="Nexa Bold" charset="0"/>
                <a:cs typeface="Nexa Bold" charset="0"/>
                <a:sym typeface="Montserrat"/>
              </a:rPr>
              <a:t>WHEREVER, WHENEVER</a:t>
            </a:r>
            <a:endParaRPr sz="2000" dirty="0">
              <a:solidFill>
                <a:schemeClr val="bg1"/>
              </a:solidFill>
              <a:latin typeface="Nexa Bold" charset="0"/>
              <a:ea typeface="Nexa Bold" charset="0"/>
              <a:cs typeface="Nexa Bold"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1</a:t>
            </a:fld>
            <a:endParaRPr dirty="0">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 sz="1000" u="sng" dirty="0">
                <a:solidFill>
                  <a:schemeClr val="bg1"/>
                </a:solidFill>
                <a:latin typeface="Gill Sans Light" charset="0"/>
                <a:ea typeface="Gill Sans Light" charset="0"/>
                <a:cs typeface="Gill Sans Light" charset="0"/>
                <a:sym typeface="Montserrat"/>
                <a:hlinkClick r:id="rId3"/>
              </a:rPr>
              <a:t>flexit@flex-it.fit</a:t>
            </a:r>
            <a:endParaRPr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None/>
            </a:pPr>
            <a:r>
              <a:rPr lang="en" sz="1000" u="sng" dirty="0">
                <a:solidFill>
                  <a:schemeClr val="bg1"/>
                </a:solidFill>
                <a:latin typeface="Gill Sans Light" charset="0"/>
                <a:ea typeface="Gill Sans Light" charset="0"/>
                <a:cs typeface="Gill Sans Light" charset="0"/>
                <a:sym typeface="Montserrat"/>
                <a:hlinkClick r:id="rId4"/>
              </a:rPr>
              <a:t>www.flex-it.fit</a:t>
            </a:r>
            <a:endParaRPr sz="6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US" sz="800" dirty="0" smtClean="0">
                <a:solidFill>
                  <a:schemeClr val="bg1"/>
                </a:solidFill>
                <a:latin typeface="Gill Sans Light" charset="0"/>
                <a:ea typeface="Gill Sans Light" charset="0"/>
                <a:cs typeface="Gill Sans Light" charset="0"/>
                <a:sym typeface="Montserrat"/>
              </a:rPr>
              <a:t>Spring </a:t>
            </a:r>
            <a:r>
              <a:rPr lang="en" sz="800" dirty="0" smtClean="0">
                <a:solidFill>
                  <a:schemeClr val="bg1"/>
                </a:solidFill>
                <a:latin typeface="Gill Sans Light" charset="0"/>
                <a:ea typeface="Gill Sans Light" charset="0"/>
                <a:cs typeface="Gill Sans Light" charset="0"/>
                <a:sym typeface="Montserrat"/>
              </a:rPr>
              <a:t>2018</a:t>
            </a:r>
            <a:endParaRPr sz="800"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Clr>
                <a:schemeClr val="dk1"/>
              </a:buClr>
              <a:buSzPts val="1100"/>
              <a:buFont typeface="Arial"/>
              <a:buNone/>
            </a:pPr>
            <a:r>
              <a:rPr lang="en" sz="600" dirty="0">
                <a:solidFill>
                  <a:schemeClr val="bg1"/>
                </a:solidFill>
                <a:latin typeface="Gill Sans Light" charset="0"/>
                <a:ea typeface="Gill Sans Light" charset="0"/>
                <a:cs typeface="Gill Sans Light" charset="0"/>
                <a:sym typeface="Montserrat"/>
              </a:rPr>
              <a:t>Confidential &amp; Proprietary</a:t>
            </a:r>
            <a:endParaRPr sz="800" dirty="0">
              <a:solidFill>
                <a:schemeClr val="bg1"/>
              </a:solidFill>
              <a:latin typeface="Gill Sans Light" charset="0"/>
              <a:ea typeface="Gill Sans Light" charset="0"/>
              <a:cs typeface="Gill Sans Light" charset="0"/>
              <a:sym typeface="Montserrat"/>
            </a:endParaRPr>
          </a:p>
        </p:txBody>
      </p:sp>
      <p:pic>
        <p:nvPicPr>
          <p:cNvPr id="4" name="Picture 3"/>
          <p:cNvPicPr>
            <a:picLocks noChangeAspect="1"/>
          </p:cNvPicPr>
          <p:nvPr/>
        </p:nvPicPr>
        <p:blipFill>
          <a:blip r:embed="rId5"/>
          <a:stretch>
            <a:fillRect/>
          </a:stretch>
        </p:blipFill>
        <p:spPr>
          <a:xfrm>
            <a:off x="619150" y="1620241"/>
            <a:ext cx="7922302" cy="883671"/>
          </a:xfrm>
          <a:prstGeom prst="rect">
            <a:avLst/>
          </a:prstGeom>
        </p:spPr>
      </p:pic>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6"/>
        <p:cNvGrpSpPr/>
        <p:nvPr/>
      </p:nvGrpSpPr>
      <p:grpSpPr>
        <a:xfrm>
          <a:off x="0" y="0"/>
          <a:ext cx="0" cy="0"/>
          <a:chOff x="0" y="0"/>
          <a:chExt cx="0" cy="0"/>
        </a:xfrm>
      </p:grpSpPr>
      <p:pic>
        <p:nvPicPr>
          <p:cNvPr id="3" name="Picture 2"/>
          <p:cNvPicPr>
            <a:picLocks noChangeAspect="1"/>
          </p:cNvPicPr>
          <p:nvPr/>
        </p:nvPicPr>
        <p:blipFill>
          <a:blip r:embed="rId3">
            <a:alphaModFix amt="30000"/>
          </a:blip>
          <a:stretch>
            <a:fillRect/>
          </a:stretch>
        </p:blipFill>
        <p:spPr>
          <a:xfrm>
            <a:off x="14175" y="-465992"/>
            <a:ext cx="9115650" cy="6075484"/>
          </a:xfrm>
          <a:prstGeom prst="rect">
            <a:avLst/>
          </a:prstGeom>
        </p:spPr>
      </p:pic>
      <p:sp>
        <p:nvSpPr>
          <p:cNvPr id="2" name="Rounded Rectangle 1"/>
          <p:cNvSpPr/>
          <p:nvPr/>
        </p:nvSpPr>
        <p:spPr>
          <a:xfrm>
            <a:off x="858416" y="1069815"/>
            <a:ext cx="7434917" cy="3398537"/>
          </a:xfrm>
          <a:prstGeom prst="roundRect">
            <a:avLst/>
          </a:prstGeom>
          <a:solidFill>
            <a:srgbClr val="70E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10</a:t>
            </a:fld>
            <a:endParaRPr dirty="0">
              <a:latin typeface="Montserrat"/>
              <a:ea typeface="Montserrat"/>
              <a:cs typeface="Montserrat"/>
              <a:sym typeface="Montserrat"/>
            </a:endParaRPr>
          </a:p>
        </p:txBody>
      </p:sp>
      <p:sp>
        <p:nvSpPr>
          <p:cNvPr id="51" name="TextBox 50"/>
          <p:cNvSpPr txBox="1"/>
          <p:nvPr/>
        </p:nvSpPr>
        <p:spPr>
          <a:xfrm>
            <a:off x="457200" y="274320"/>
            <a:ext cx="8750805" cy="461665"/>
          </a:xfrm>
          <a:prstGeom prst="rect">
            <a:avLst/>
          </a:prstGeom>
          <a:noFill/>
        </p:spPr>
        <p:txBody>
          <a:bodyPr wrap="square" rtlCol="0">
            <a:spAutoFit/>
          </a:bodyPr>
          <a:lstStyle/>
          <a:p>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sp>
        <p:nvSpPr>
          <p:cNvPr id="6" name="Rectangle 5"/>
          <p:cNvSpPr/>
          <p:nvPr/>
        </p:nvSpPr>
        <p:spPr>
          <a:xfrm>
            <a:off x="858416" y="1053348"/>
            <a:ext cx="7427168" cy="3415004"/>
          </a:xfrm>
          <a:prstGeom prst="rect">
            <a:avLst/>
          </a:prstGeom>
          <a:solidFill>
            <a:srgbClr val="70E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858416" y="2360645"/>
            <a:ext cx="7427168" cy="0"/>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6" idx="0"/>
          </p:cNvCxnSpPr>
          <p:nvPr/>
        </p:nvCxnSpPr>
        <p:spPr>
          <a:xfrm>
            <a:off x="4572000" y="1053348"/>
            <a:ext cx="0" cy="1307297"/>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579507"/>
              <a:ext cx="1542619" cy="461665"/>
            </a:xfrm>
            <a:prstGeom prst="rect">
              <a:avLst/>
            </a:prstGeom>
            <a:no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rgbClr val="252525"/>
                  </a:solidFill>
                  <a:latin typeface="Glacial Indifference" charset="0"/>
                  <a:ea typeface="Glacial Indifference" charset="0"/>
                  <a:cs typeface="Glacial Indifference" charset="0"/>
                  <a:sym typeface="Montserrat Medium"/>
                </a:rPr>
                <a:t>Digital</a:t>
              </a:r>
              <a:endParaRPr lang="en-US" sz="3200" dirty="0">
                <a:solidFill>
                  <a:srgbClr val="252525"/>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80545"/>
            <a:chOff x="1943899" y="1283718"/>
            <a:chExt cx="1542619" cy="880545"/>
          </a:xfrm>
        </p:grpSpPr>
        <p:sp>
          <p:nvSpPr>
            <p:cNvPr id="85" name="Rectangle 84"/>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Offline</a:t>
              </a:r>
              <a:endParaRPr lang="en-US" sz="2400" dirty="0">
                <a:solidFill>
                  <a:srgbClr val="252525"/>
                </a:solidFill>
                <a:latin typeface="Glacial Indifference" charset="0"/>
                <a:ea typeface="Glacial Indifference" charset="0"/>
                <a:cs typeface="Glacial Indifference" charset="0"/>
              </a:endParaRPr>
            </a:p>
          </p:txBody>
        </p:sp>
      </p:grpSp>
      <p:grpSp>
        <p:nvGrpSpPr>
          <p:cNvPr id="87" name="Group 86"/>
          <p:cNvGrpSpPr/>
          <p:nvPr/>
        </p:nvGrpSpPr>
        <p:grpSpPr>
          <a:xfrm>
            <a:off x="5350900" y="1492156"/>
            <a:ext cx="2329801" cy="584775"/>
            <a:chOff x="1124242" y="1495947"/>
            <a:chExt cx="2329801" cy="584775"/>
          </a:xfrm>
        </p:grpSpPr>
        <p:sp>
          <p:nvSpPr>
            <p:cNvPr id="88" name="Rectangle 87"/>
            <p:cNvSpPr/>
            <p:nvPr/>
          </p:nvSpPr>
          <p:spPr>
            <a:xfrm>
              <a:off x="1911424" y="1576926"/>
              <a:ext cx="1542619" cy="461665"/>
            </a:xfrm>
            <a:prstGeom prst="rect">
              <a:avLst/>
            </a:prstGeom>
            <a:no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rgbClr val="252525"/>
                  </a:solidFill>
                  <a:latin typeface="Glacial Indifference" charset="0"/>
                  <a:ea typeface="Glacial Indifference" charset="0"/>
                  <a:cs typeface="Glacial Indifference" charset="0"/>
                  <a:sym typeface="Montserrat Medium"/>
                </a:rPr>
                <a:t>PR</a:t>
              </a:r>
              <a:endParaRPr lang="en-US" sz="3200" dirty="0">
                <a:solidFill>
                  <a:srgbClr val="252525"/>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80545"/>
            <a:chOff x="1793684" y="1283718"/>
            <a:chExt cx="1790876" cy="880545"/>
          </a:xfrm>
        </p:grpSpPr>
        <p:sp>
          <p:nvSpPr>
            <p:cNvPr id="100" name="Rectangle 99"/>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Partnerships</a:t>
              </a:r>
              <a:endParaRPr lang="en-US" sz="2400" dirty="0">
                <a:solidFill>
                  <a:srgbClr val="252525"/>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80545"/>
            <a:chOff x="1731168" y="1283718"/>
            <a:chExt cx="1915910" cy="880545"/>
          </a:xfrm>
        </p:grpSpPr>
        <p:sp>
          <p:nvSpPr>
            <p:cNvPr id="116" name="Rectangle 115"/>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Social Media</a:t>
              </a:r>
              <a:endParaRPr lang="en-US" sz="2400" dirty="0">
                <a:solidFill>
                  <a:srgbClr val="252525"/>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80545"/>
            <a:chOff x="1943899" y="1283718"/>
            <a:chExt cx="1542619" cy="880545"/>
          </a:xfrm>
        </p:grpSpPr>
        <p:sp>
          <p:nvSpPr>
            <p:cNvPr id="123" name="Rectangle 122"/>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Influencer</a:t>
              </a:r>
              <a:endParaRPr lang="en-US" sz="2400" dirty="0">
                <a:solidFill>
                  <a:srgbClr val="252525"/>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22957"/>
            <a:ext cx="1542619" cy="880545"/>
            <a:chOff x="1943899" y="1283718"/>
            <a:chExt cx="1542619" cy="880545"/>
          </a:xfrm>
        </p:grpSpPr>
        <p:sp>
          <p:nvSpPr>
            <p:cNvPr id="126" name="Rectangle 125"/>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Email</a:t>
              </a:r>
              <a:endParaRPr lang="en-US" sz="2400" dirty="0">
                <a:solidFill>
                  <a:srgbClr val="252525"/>
                </a:solidFill>
                <a:latin typeface="Glacial Indifference" charset="0"/>
                <a:ea typeface="Glacial Indifference" charset="0"/>
                <a:cs typeface="Glacial Indifference" charset="0"/>
              </a:endParaRPr>
            </a:p>
          </p:txBody>
        </p:sp>
      </p:grpSp>
      <p:pic>
        <p:nvPicPr>
          <p:cNvPr id="35" name="Picture 34"/>
          <p:cNvPicPr>
            <a:picLocks noChangeAspect="1"/>
          </p:cNvPicPr>
          <p:nvPr/>
        </p:nvPicPr>
        <p:blipFill>
          <a:blip r:embed="rId4"/>
          <a:stretch>
            <a:fillRect/>
          </a:stretch>
        </p:blipFill>
        <p:spPr>
          <a:xfrm>
            <a:off x="175015" y="137160"/>
            <a:ext cx="886166" cy="98845"/>
          </a:xfrm>
          <a:prstGeom prst="rect">
            <a:avLst/>
          </a:prstGeom>
        </p:spPr>
      </p:pic>
      <p:sp>
        <p:nvSpPr>
          <p:cNvPr id="37" name="TextBox 36"/>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a:t>
            </a:r>
            <a:r>
              <a:rPr lang="en-US" sz="1100" b="1" dirty="0" smtClean="0">
                <a:solidFill>
                  <a:schemeClr val="bg1"/>
                </a:solidFill>
                <a:latin typeface="Glacial Indifference" charset="0"/>
                <a:ea typeface="Glacial Indifference" charset="0"/>
                <a:cs typeface="Glacial Indifference" charset="0"/>
              </a:rPr>
              <a:t>SOLUTION</a:t>
            </a:r>
            <a:r>
              <a:rPr lang="en-US" sz="1100" dirty="0" smtClean="0">
                <a:solidFill>
                  <a:schemeClr val="bg1"/>
                </a:solidFill>
                <a:latin typeface="Glacial Indifference" charset="0"/>
                <a:ea typeface="Glacial Indifference" charset="0"/>
                <a:cs typeface="Glacial Indifference" charset="0"/>
              </a:rPr>
              <a:t>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729371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11</a:t>
            </a:fld>
            <a:endParaRPr dirty="0">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41" name="Group 40"/>
          <p:cNvGrpSpPr/>
          <p:nvPr/>
        </p:nvGrpSpPr>
        <p:grpSpPr>
          <a:xfrm>
            <a:off x="446813" y="1471288"/>
            <a:ext cx="7827477" cy="3189928"/>
            <a:chOff x="466479" y="1571173"/>
            <a:chExt cx="7827477" cy="3189928"/>
          </a:xfrm>
        </p:grpSpPr>
        <p:cxnSp>
          <p:nvCxnSpPr>
            <p:cNvPr id="42" name="Shape 357"/>
            <p:cNvCxnSpPr/>
            <p:nvPr/>
          </p:nvCxnSpPr>
          <p:spPr>
            <a:xfrm flipV="1">
              <a:off x="1558856" y="2904528"/>
              <a:ext cx="5655760" cy="46813"/>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566033" y="1922315"/>
              <a:ext cx="5968" cy="2662326"/>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88350" y="4493201"/>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Functional</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5" name="Shape 361"/>
            <p:cNvSpPr txBox="1"/>
            <p:nvPr/>
          </p:nvSpPr>
          <p:spPr>
            <a:xfrm>
              <a:off x="466479" y="2741270"/>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Expensive</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6" name="Shape 362"/>
            <p:cNvSpPr txBox="1"/>
            <p:nvPr/>
          </p:nvSpPr>
          <p:spPr>
            <a:xfrm>
              <a:off x="7126656" y="2699103"/>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Affordable</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7" name="Shape 359"/>
            <p:cNvSpPr txBox="1"/>
            <p:nvPr/>
          </p:nvSpPr>
          <p:spPr>
            <a:xfrm>
              <a:off x="4013991" y="1571173"/>
              <a:ext cx="1199263" cy="267900"/>
            </a:xfrm>
            <a:prstGeom prst="rect">
              <a:avLst/>
            </a:prstGeom>
            <a:solidFill>
              <a:schemeClr val="lt1"/>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Experiential</a:t>
              </a:r>
              <a:endParaRPr dirty="0">
                <a:solidFill>
                  <a:schemeClr val="tx1"/>
                </a:solidFill>
                <a:latin typeface="Alternate Gothic No3 D" charset="0"/>
                <a:ea typeface="Alternate Gothic No3 D" charset="0"/>
                <a:cs typeface="Alternate Gothic No3 D" charset="0"/>
                <a:sym typeface="Montserrat ExtraLight"/>
              </a:endParaRPr>
            </a:p>
          </p:txBody>
        </p:sp>
        <p:grpSp>
          <p:nvGrpSpPr>
            <p:cNvPr id="48" name="Group 47"/>
            <p:cNvGrpSpPr/>
            <p:nvPr/>
          </p:nvGrpSpPr>
          <p:grpSpPr>
            <a:xfrm>
              <a:off x="1238029" y="1778379"/>
              <a:ext cx="5471826" cy="2599000"/>
              <a:chOff x="485517" y="1294893"/>
              <a:chExt cx="6825183" cy="3241816"/>
            </a:xfrm>
          </p:grpSpPr>
          <p:pic>
            <p:nvPicPr>
              <p:cNvPr id="49" name="Shape 348"/>
              <p:cNvPicPr preferRelativeResize="0"/>
              <p:nvPr/>
            </p:nvPicPr>
            <p:blipFill>
              <a:blip r:embed="rId3">
                <a:alphaModFix/>
              </a:blip>
              <a:stretch>
                <a:fillRect/>
              </a:stretch>
            </p:blipFill>
            <p:spPr>
              <a:xfrm>
                <a:off x="6596376" y="1975494"/>
                <a:ext cx="714324" cy="714325"/>
              </a:xfrm>
              <a:prstGeom prst="rect">
                <a:avLst/>
              </a:prstGeom>
              <a:solidFill>
                <a:schemeClr val="lt1"/>
              </a:solidFill>
              <a:ln>
                <a:noFill/>
              </a:ln>
            </p:spPr>
          </p:pic>
          <p:pic>
            <p:nvPicPr>
              <p:cNvPr id="50" name="Shape 349" descr="Image result for classpass logo"/>
              <p:cNvPicPr preferRelativeResize="0"/>
              <p:nvPr/>
            </p:nvPicPr>
            <p:blipFill>
              <a:blip r:embed="rId4">
                <a:alphaModFix/>
              </a:blip>
              <a:stretch>
                <a:fillRect/>
              </a:stretch>
            </p:blipFill>
            <p:spPr>
              <a:xfrm>
                <a:off x="4868824" y="1641157"/>
                <a:ext cx="1391283" cy="393599"/>
              </a:xfrm>
              <a:prstGeom prst="rect">
                <a:avLst/>
              </a:prstGeom>
              <a:solidFill>
                <a:schemeClr val="lt1"/>
              </a:solidFill>
              <a:ln>
                <a:noFill/>
              </a:ln>
            </p:spPr>
          </p:pic>
          <p:pic>
            <p:nvPicPr>
              <p:cNvPr id="52" name="Shape 351" descr="Image result for peloton logo"/>
              <p:cNvPicPr preferRelativeResize="0"/>
              <p:nvPr/>
            </p:nvPicPr>
            <p:blipFill>
              <a:blip r:embed="rId5">
                <a:alphaModFix/>
              </a:blip>
              <a:stretch>
                <a:fillRect/>
              </a:stretch>
            </p:blipFill>
            <p:spPr>
              <a:xfrm>
                <a:off x="1429871" y="2116191"/>
                <a:ext cx="621725" cy="621725"/>
              </a:xfrm>
              <a:prstGeom prst="rect">
                <a:avLst/>
              </a:prstGeom>
              <a:solidFill>
                <a:schemeClr val="lt1"/>
              </a:solidFill>
              <a:ln>
                <a:noFill/>
              </a:ln>
            </p:spPr>
          </p:pic>
          <p:pic>
            <p:nvPicPr>
              <p:cNvPr id="53" name="Shape 352" descr="Image result for daily burn logo"/>
              <p:cNvPicPr preferRelativeResize="0"/>
              <p:nvPr/>
            </p:nvPicPr>
            <p:blipFill>
              <a:blip r:embed="rId6">
                <a:alphaModFix/>
              </a:blip>
              <a:stretch>
                <a:fillRect/>
              </a:stretch>
            </p:blipFill>
            <p:spPr>
              <a:xfrm>
                <a:off x="4761241" y="2058336"/>
                <a:ext cx="1183801" cy="621725"/>
              </a:xfrm>
              <a:prstGeom prst="rect">
                <a:avLst/>
              </a:prstGeom>
              <a:solidFill>
                <a:schemeClr val="lt1"/>
              </a:solidFill>
              <a:ln>
                <a:noFill/>
              </a:ln>
            </p:spPr>
          </p:pic>
          <p:pic>
            <p:nvPicPr>
              <p:cNvPr id="54" name="Shape 353" descr="Image result for soulcycle logo"/>
              <p:cNvPicPr preferRelativeResize="0"/>
              <p:nvPr/>
            </p:nvPicPr>
            <p:blipFill>
              <a:blip r:embed="rId7">
                <a:alphaModFix/>
              </a:blip>
              <a:stretch>
                <a:fillRect/>
              </a:stretch>
            </p:blipFill>
            <p:spPr>
              <a:xfrm>
                <a:off x="485517" y="1294893"/>
                <a:ext cx="800355" cy="533575"/>
              </a:xfrm>
              <a:prstGeom prst="rect">
                <a:avLst/>
              </a:prstGeom>
              <a:solidFill>
                <a:schemeClr val="lt1"/>
              </a:solidFill>
              <a:ln>
                <a:noFill/>
              </a:ln>
            </p:spPr>
          </p:pic>
          <p:pic>
            <p:nvPicPr>
              <p:cNvPr id="55" name="Shape 354" descr="Image result for orange theory logo"/>
              <p:cNvPicPr preferRelativeResize="0"/>
              <p:nvPr/>
            </p:nvPicPr>
            <p:blipFill>
              <a:blip r:embed="rId8">
                <a:alphaModFix/>
              </a:blip>
              <a:stretch>
                <a:fillRect/>
              </a:stretch>
            </p:blipFill>
            <p:spPr>
              <a:xfrm>
                <a:off x="2368615" y="2232051"/>
                <a:ext cx="1391275" cy="390005"/>
              </a:xfrm>
              <a:prstGeom prst="rect">
                <a:avLst/>
              </a:prstGeom>
              <a:solidFill>
                <a:schemeClr val="lt1"/>
              </a:solidFill>
              <a:ln>
                <a:noFill/>
              </a:ln>
            </p:spPr>
          </p:pic>
          <p:pic>
            <p:nvPicPr>
              <p:cNvPr id="56" name="Shape 355" descr="Image result for barrys bootcamp logo"/>
              <p:cNvPicPr preferRelativeResize="0"/>
              <p:nvPr/>
            </p:nvPicPr>
            <p:blipFill>
              <a:blip r:embed="rId9">
                <a:alphaModFix/>
              </a:blip>
              <a:stretch>
                <a:fillRect/>
              </a:stretch>
            </p:blipFill>
            <p:spPr>
              <a:xfrm>
                <a:off x="1212250" y="1780821"/>
                <a:ext cx="1167369" cy="390000"/>
              </a:xfrm>
              <a:prstGeom prst="rect">
                <a:avLst/>
              </a:prstGeom>
              <a:solidFill>
                <a:schemeClr val="lt1"/>
              </a:solidFill>
              <a:ln>
                <a:noFill/>
              </a:ln>
            </p:spPr>
          </p:pic>
          <p:pic>
            <p:nvPicPr>
              <p:cNvPr id="57" name="Shape 356" descr="Image result for crossfit logo"/>
              <p:cNvPicPr preferRelativeResize="0"/>
              <p:nvPr/>
            </p:nvPicPr>
            <p:blipFill>
              <a:blip r:embed="rId10">
                <a:alphaModFix/>
              </a:blip>
              <a:stretch>
                <a:fillRect/>
              </a:stretch>
            </p:blipFill>
            <p:spPr>
              <a:xfrm>
                <a:off x="2547082" y="1582070"/>
                <a:ext cx="1268057" cy="332100"/>
              </a:xfrm>
              <a:prstGeom prst="rect">
                <a:avLst/>
              </a:prstGeom>
              <a:solidFill>
                <a:schemeClr val="lt1"/>
              </a:solidFill>
              <a:ln>
                <a:noFill/>
              </a:ln>
            </p:spPr>
          </p:pic>
          <p:pic>
            <p:nvPicPr>
              <p:cNvPr id="58" name="Shape 363"/>
              <p:cNvPicPr preferRelativeResize="0"/>
              <p:nvPr/>
            </p:nvPicPr>
            <p:blipFill>
              <a:blip r:embed="rId11">
                <a:alphaModFix/>
              </a:blip>
              <a:stretch>
                <a:fillRect/>
              </a:stretch>
            </p:blipFill>
            <p:spPr>
              <a:xfrm>
                <a:off x="6108974" y="2082815"/>
                <a:ext cx="413276" cy="393601"/>
              </a:xfrm>
              <a:prstGeom prst="rect">
                <a:avLst/>
              </a:prstGeom>
              <a:solidFill>
                <a:schemeClr val="lt1"/>
              </a:solidFill>
              <a:ln>
                <a:noFill/>
              </a:ln>
            </p:spPr>
          </p:pic>
          <p:pic>
            <p:nvPicPr>
              <p:cNvPr id="62" name="Shape 367"/>
              <p:cNvPicPr preferRelativeResize="0"/>
              <p:nvPr/>
            </p:nvPicPr>
            <p:blipFill rotWithShape="1">
              <a:blip r:embed="rId12">
                <a:alphaModFix/>
              </a:blip>
              <a:srcRect l="11948"/>
              <a:stretch/>
            </p:blipFill>
            <p:spPr>
              <a:xfrm>
                <a:off x="4876029" y="3117663"/>
                <a:ext cx="1376876" cy="618616"/>
              </a:xfrm>
              <a:prstGeom prst="rect">
                <a:avLst/>
              </a:prstGeom>
              <a:solidFill>
                <a:schemeClr val="lt1"/>
              </a:solidFill>
              <a:ln>
                <a:noFill/>
              </a:ln>
            </p:spPr>
          </p:pic>
          <p:pic>
            <p:nvPicPr>
              <p:cNvPr id="64" name="Picture 63" descr="origina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98943" y="3832465"/>
                <a:ext cx="731049" cy="704244"/>
              </a:xfrm>
              <a:prstGeom prst="rect">
                <a:avLst/>
              </a:prstGeom>
              <a:solidFill>
                <a:schemeClr val="lt1"/>
              </a:solidFill>
            </p:spPr>
          </p:pic>
          <p:pic>
            <p:nvPicPr>
              <p:cNvPr id="59" name="Shape 364"/>
              <p:cNvPicPr preferRelativeResize="0"/>
              <p:nvPr/>
            </p:nvPicPr>
            <p:blipFill>
              <a:blip r:embed="rId14">
                <a:alphaModFix/>
              </a:blip>
              <a:stretch>
                <a:fillRect/>
              </a:stretch>
            </p:blipFill>
            <p:spPr>
              <a:xfrm>
                <a:off x="4051408" y="3215522"/>
                <a:ext cx="548700" cy="670333"/>
              </a:xfrm>
              <a:prstGeom prst="rect">
                <a:avLst/>
              </a:prstGeom>
              <a:solidFill>
                <a:schemeClr val="lt1"/>
              </a:solidFill>
              <a:ln>
                <a:noFill/>
              </a:ln>
            </p:spPr>
          </p:pic>
          <p:pic>
            <p:nvPicPr>
              <p:cNvPr id="51" name="Shape 350" descr="Image result for fit reserve logo"/>
              <p:cNvPicPr preferRelativeResize="0"/>
              <p:nvPr/>
            </p:nvPicPr>
            <p:blipFill>
              <a:blip r:embed="rId15">
                <a:alphaModFix/>
              </a:blip>
              <a:stretch>
                <a:fillRect/>
              </a:stretch>
            </p:blipFill>
            <p:spPr>
              <a:xfrm>
                <a:off x="5145385" y="2752295"/>
                <a:ext cx="1376865" cy="468900"/>
              </a:xfrm>
              <a:prstGeom prst="rect">
                <a:avLst/>
              </a:prstGeom>
              <a:solidFill>
                <a:schemeClr val="lt1"/>
              </a:solidFill>
              <a:ln>
                <a:noFill/>
              </a:ln>
            </p:spPr>
          </p:pic>
        </p:grpSp>
      </p:grpSp>
      <p:pic>
        <p:nvPicPr>
          <p:cNvPr id="32" name="Picture 31"/>
          <p:cNvPicPr>
            <a:picLocks noChangeAspect="1"/>
          </p:cNvPicPr>
          <p:nvPr/>
        </p:nvPicPr>
        <p:blipFill>
          <a:blip r:embed="rId16"/>
          <a:stretch>
            <a:fillRect/>
          </a:stretch>
        </p:blipFill>
        <p:spPr>
          <a:xfrm>
            <a:off x="6022067" y="1539521"/>
            <a:ext cx="1741882" cy="458577"/>
          </a:xfrm>
          <a:prstGeom prst="rect">
            <a:avLst/>
          </a:prstGeom>
          <a:ln w="15875">
            <a:gradFill flip="none" rotWithShape="1">
              <a:gsLst>
                <a:gs pos="0">
                  <a:srgbClr val="37C3DC"/>
                </a:gs>
                <a:gs pos="100000">
                  <a:srgbClr val="70E4F9"/>
                </a:gs>
              </a:gsLst>
              <a:lin ang="18900000" scaled="1"/>
              <a:tileRect/>
            </a:gradFill>
          </a:ln>
        </p:spPr>
      </p:pic>
      <p:sp>
        <p:nvSpPr>
          <p:cNvPr id="33" name="TextBox 32"/>
          <p:cNvSpPr txBox="1"/>
          <p:nvPr/>
        </p:nvSpPr>
        <p:spPr>
          <a:xfrm>
            <a:off x="457200" y="274320"/>
            <a:ext cx="8750805" cy="830997"/>
          </a:xfrm>
          <a:prstGeom prst="rect">
            <a:avLst/>
          </a:prstGeom>
          <a:noFill/>
        </p:spPr>
        <p:txBody>
          <a:bodyPr wrap="square" rtlCol="0">
            <a:spAutoFit/>
          </a:bodyPr>
          <a:lstStyle/>
          <a:p>
            <a:r>
              <a:rPr lang="en-US" sz="2400" b="1" dirty="0" err="1" smtClean="0">
                <a:solidFill>
                  <a:schemeClr val="tx1"/>
                </a:solidFill>
                <a:latin typeface="Glacial Indifference" charset="0"/>
                <a:ea typeface="Glacial Indifference" charset="0"/>
                <a:cs typeface="Glacial Indifference" charset="0"/>
              </a:rPr>
              <a:t>FlexIt</a:t>
            </a:r>
            <a:r>
              <a:rPr lang="en-US" sz="2400" b="1" dirty="0" smtClean="0">
                <a:solidFill>
                  <a:schemeClr val="tx1"/>
                </a:solidFill>
                <a:latin typeface="Glacial Indifference" charset="0"/>
                <a:ea typeface="Glacial Indifference" charset="0"/>
                <a:cs typeface="Glacial Indifference" charset="0"/>
              </a:rPr>
              <a:t> is more affordable and experiential than its competition</a:t>
            </a:r>
            <a:endParaRPr lang="en-US" sz="2400" b="1" dirty="0">
              <a:solidFill>
                <a:schemeClr val="tx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7"/>
          <a:stretch>
            <a:fillRect/>
          </a:stretch>
        </p:blipFill>
        <p:spPr>
          <a:xfrm>
            <a:off x="173737" y="137160"/>
            <a:ext cx="883919" cy="100584"/>
          </a:xfrm>
          <a:prstGeom prst="rect">
            <a:avLst/>
          </a:prstGeom>
        </p:spPr>
      </p:pic>
      <p:sp>
        <p:nvSpPr>
          <p:cNvPr id="30" name="TextBox 29"/>
          <p:cNvSpPr txBox="1"/>
          <p:nvPr/>
        </p:nvSpPr>
        <p:spPr>
          <a:xfrm>
            <a:off x="6515801" y="49941"/>
            <a:ext cx="3298676" cy="261610"/>
          </a:xfrm>
          <a:prstGeom prst="rect">
            <a:avLst/>
          </a:prstGeom>
          <a:noFill/>
        </p:spPr>
        <p:txBody>
          <a:bodyPr wrap="square" rtlCol="0">
            <a:spAutoFit/>
          </a:bodyPr>
          <a:lstStyle/>
          <a:p>
            <a:r>
              <a:rPr lang="en-US" sz="1100" dirty="0" smtClean="0">
                <a:solidFill>
                  <a:schemeClr val="tx1"/>
                </a:solidFill>
                <a:latin typeface="Glacial Indifference" charset="0"/>
                <a:ea typeface="Glacial Indifference" charset="0"/>
                <a:cs typeface="Glacial Indifference" charset="0"/>
              </a:rPr>
              <a:t>OPPORTUNITY | </a:t>
            </a:r>
            <a:r>
              <a:rPr lang="en-US" sz="1100" b="1" dirty="0" smtClean="0">
                <a:solidFill>
                  <a:schemeClr val="tx1"/>
                </a:solidFill>
                <a:latin typeface="Glacial Indifference" charset="0"/>
                <a:ea typeface="Glacial Indifference" charset="0"/>
                <a:cs typeface="Glacial Indifference" charset="0"/>
              </a:rPr>
              <a:t>SOLUTION</a:t>
            </a:r>
            <a:r>
              <a:rPr lang="en-US" sz="1100" dirty="0" smtClean="0">
                <a:solidFill>
                  <a:schemeClr val="tx1"/>
                </a:solidFill>
                <a:latin typeface="Glacial Indifference" charset="0"/>
                <a:ea typeface="Glacial Indifference" charset="0"/>
                <a:cs typeface="Glacial Indifference" charset="0"/>
              </a:rPr>
              <a:t> | BUSINESS</a:t>
            </a:r>
            <a:endParaRPr lang="en-US" sz="1100" dirty="0">
              <a:solidFill>
                <a:schemeClr val="tx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884063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sp>
        <p:nvSpPr>
          <p:cNvPr id="30" name="Shape 414"/>
          <p:cNvSpPr/>
          <p:nvPr/>
        </p:nvSpPr>
        <p:spPr>
          <a:xfrm rot="10800000" flipH="1">
            <a:off x="0" y="-10684"/>
            <a:ext cx="9144000" cy="5154184"/>
          </a:xfrm>
          <a:prstGeom prst="round2SameRect">
            <a:avLst>
              <a:gd name="adj1" fmla="val 0"/>
              <a:gd name="adj2" fmla="val 0"/>
            </a:avLst>
          </a:prstGeom>
          <a:solidFill>
            <a:srgbClr val="0081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endParaRPr>
          </a:p>
        </p:txBody>
      </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12</a:t>
            </a:fld>
            <a:endParaRPr dirty="0">
              <a:solidFill>
                <a:schemeClr val="bg1"/>
              </a:solidFill>
              <a:latin typeface="Montserrat"/>
              <a:ea typeface="Montserrat"/>
              <a:cs typeface="Montserrat"/>
              <a:sym typeface="Montserrat"/>
            </a:endParaRPr>
          </a:p>
        </p:txBody>
      </p:sp>
      <p:sp>
        <p:nvSpPr>
          <p:cNvPr id="5" name="Rectangle 4"/>
          <p:cNvSpPr/>
          <p:nvPr/>
        </p:nvSpPr>
        <p:spPr>
          <a:xfrm>
            <a:off x="574591" y="1742827"/>
            <a:ext cx="3429000"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Gyms feel threatened by potential loss of membership to pay-as-you-go format</a:t>
            </a:r>
            <a:endParaRPr lang="en-US" dirty="0">
              <a:solidFill>
                <a:schemeClr val="bg1"/>
              </a:solidFill>
              <a:latin typeface="Glacial Indifference" charset="0"/>
              <a:ea typeface="Glacial Indifference" charset="0"/>
              <a:cs typeface="Glacial Indifference" charset="0"/>
            </a:endParaRPr>
          </a:p>
        </p:txBody>
      </p:sp>
      <p:sp>
        <p:nvSpPr>
          <p:cNvPr id="24" name="Rectangle 23"/>
          <p:cNvSpPr/>
          <p:nvPr/>
        </p:nvSpPr>
        <p:spPr>
          <a:xfrm>
            <a:off x="576072" y="2602926"/>
            <a:ext cx="3429000"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Loss of revenue from foregone memberships</a:t>
            </a:r>
            <a:endParaRPr lang="en-US" dirty="0">
              <a:solidFill>
                <a:schemeClr val="bg1"/>
              </a:solidFill>
              <a:latin typeface="Glacial Indifference" charset="0"/>
              <a:ea typeface="Glacial Indifference" charset="0"/>
              <a:cs typeface="Glacial Indifference" charset="0"/>
            </a:endParaRPr>
          </a:p>
        </p:txBody>
      </p:sp>
      <p:sp>
        <p:nvSpPr>
          <p:cNvPr id="25" name="Rectangle 24"/>
          <p:cNvSpPr/>
          <p:nvPr/>
        </p:nvSpPr>
        <p:spPr>
          <a:xfrm>
            <a:off x="576072" y="3294260"/>
            <a:ext cx="3429000" cy="75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Competition from gym day passes and other class-oriented tech platforms</a:t>
            </a:r>
            <a:endParaRPr lang="en-US" dirty="0">
              <a:solidFill>
                <a:schemeClr val="bg1"/>
              </a:solidFill>
              <a:latin typeface="Glacial Indifference" charset="0"/>
              <a:ea typeface="Glacial Indifference" charset="0"/>
              <a:cs typeface="Glacial Indifference" charset="0"/>
            </a:endParaRPr>
          </a:p>
        </p:txBody>
      </p:sp>
      <p:sp>
        <p:nvSpPr>
          <p:cNvPr id="28" name="Rectangle 27"/>
          <p:cNvSpPr/>
          <p:nvPr/>
        </p:nvSpPr>
        <p:spPr>
          <a:xfrm>
            <a:off x="576072" y="4067284"/>
            <a:ext cx="3429000" cy="740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User churn that happens naturally as some customers stop going to the gym</a:t>
            </a:r>
            <a:endParaRPr lang="en-US" dirty="0">
              <a:solidFill>
                <a:schemeClr val="bg1"/>
              </a:solidFill>
              <a:latin typeface="Glacial Indifference" charset="0"/>
              <a:ea typeface="Glacial Indifference" charset="0"/>
              <a:cs typeface="Glacial Indifference" charset="0"/>
            </a:endParaRPr>
          </a:p>
        </p:txBody>
      </p:sp>
      <p:sp>
        <p:nvSpPr>
          <p:cNvPr id="23" name="Rectangle 22"/>
          <p:cNvSpPr/>
          <p:nvPr/>
        </p:nvSpPr>
        <p:spPr>
          <a:xfrm>
            <a:off x="4853354" y="1709376"/>
            <a:ext cx="3911707"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FlexIt will drive trial to gyms from new customers that will create lead generations for new memberships and offset any loss of memberships</a:t>
            </a:r>
            <a:endParaRPr lang="en-US" dirty="0">
              <a:solidFill>
                <a:schemeClr val="bg1"/>
              </a:solidFill>
              <a:latin typeface="Glacial Indifference" charset="0"/>
              <a:ea typeface="Glacial Indifference" charset="0"/>
              <a:cs typeface="Glacial Indifference" charset="0"/>
            </a:endParaRPr>
          </a:p>
        </p:txBody>
      </p:sp>
      <p:sp>
        <p:nvSpPr>
          <p:cNvPr id="26" name="Rectangle 25"/>
          <p:cNvSpPr/>
          <p:nvPr/>
        </p:nvSpPr>
        <p:spPr>
          <a:xfrm>
            <a:off x="4853354" y="2602926"/>
            <a:ext cx="3911707"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Added rev-share </a:t>
            </a:r>
            <a:r>
              <a:rPr lang="en-US" dirty="0" err="1" smtClean="0">
                <a:solidFill>
                  <a:schemeClr val="bg1"/>
                </a:solidFill>
                <a:latin typeface="Glacial Indifference" charset="0"/>
                <a:ea typeface="Glacial Indifference" charset="0"/>
                <a:cs typeface="Glacial Indifference" charset="0"/>
              </a:rPr>
              <a:t>opp’tys</a:t>
            </a:r>
            <a:r>
              <a:rPr lang="en-US" dirty="0" smtClean="0">
                <a:solidFill>
                  <a:schemeClr val="bg1"/>
                </a:solidFill>
                <a:latin typeface="Glacial Indifference" charset="0"/>
                <a:ea typeface="Glacial Indifference" charset="0"/>
                <a:cs typeface="Glacial Indifference" charset="0"/>
              </a:rPr>
              <a:t> for gyms with pay-as-you-go customers</a:t>
            </a:r>
            <a:endParaRPr lang="en-US" dirty="0">
              <a:solidFill>
                <a:schemeClr val="bg1"/>
              </a:solidFill>
              <a:latin typeface="Glacial Indifference" charset="0"/>
              <a:ea typeface="Glacial Indifference" charset="0"/>
              <a:cs typeface="Glacial Indifference" charset="0"/>
            </a:endParaRPr>
          </a:p>
        </p:txBody>
      </p:sp>
      <p:sp>
        <p:nvSpPr>
          <p:cNvPr id="31" name="Rectangle 30"/>
          <p:cNvSpPr/>
          <p:nvPr/>
        </p:nvSpPr>
        <p:spPr>
          <a:xfrm>
            <a:off x="4853354" y="3281308"/>
            <a:ext cx="3911707" cy="7545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FlexIt will price its per-minute rate competitively with gym day passes, while offering much more streamlined and convenient onboarding</a:t>
            </a:r>
            <a:endParaRPr lang="en-US" dirty="0">
              <a:solidFill>
                <a:schemeClr val="bg1"/>
              </a:solidFill>
              <a:latin typeface="Glacial Indifference" charset="0"/>
              <a:ea typeface="Glacial Indifference" charset="0"/>
              <a:cs typeface="Glacial Indifference" charset="0"/>
            </a:endParaRPr>
          </a:p>
        </p:txBody>
      </p:sp>
      <p:sp>
        <p:nvSpPr>
          <p:cNvPr id="32" name="Rectangle 31"/>
          <p:cNvSpPr/>
          <p:nvPr/>
        </p:nvSpPr>
        <p:spPr>
          <a:xfrm>
            <a:off x="4853354" y="4061649"/>
            <a:ext cx="3911707" cy="740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lacial Indifference" charset="0"/>
                <a:ea typeface="Glacial Indifference" charset="0"/>
                <a:cs typeface="Glacial Indifference" charset="0"/>
              </a:rPr>
              <a:t>Tech platform provides </a:t>
            </a:r>
            <a:r>
              <a:rPr lang="en-US" dirty="0" err="1" smtClean="0">
                <a:solidFill>
                  <a:schemeClr val="bg1"/>
                </a:solidFill>
                <a:latin typeface="Glacial Indifference" charset="0"/>
                <a:ea typeface="Glacial Indifference" charset="0"/>
                <a:cs typeface="Glacial Indifference" charset="0"/>
              </a:rPr>
              <a:t>opp’tys</a:t>
            </a:r>
            <a:r>
              <a:rPr lang="en-US" dirty="0" smtClean="0">
                <a:solidFill>
                  <a:schemeClr val="bg1"/>
                </a:solidFill>
                <a:latin typeface="Glacial Indifference" charset="0"/>
                <a:ea typeface="Glacial Indifference" charset="0"/>
                <a:cs typeface="Glacial Indifference" charset="0"/>
              </a:rPr>
              <a:t> to engage customers on a regular basis to prevent them from slipping in their workout routines</a:t>
            </a:r>
            <a:endParaRPr lang="en-US" dirty="0">
              <a:solidFill>
                <a:schemeClr val="bg1"/>
              </a:solidFill>
              <a:latin typeface="Glacial Indifference" charset="0"/>
              <a:ea typeface="Glacial Indifference" charset="0"/>
              <a:cs typeface="Glacial Indifference" charset="0"/>
            </a:endParaRPr>
          </a:p>
        </p:txBody>
      </p:sp>
      <p:sp>
        <p:nvSpPr>
          <p:cNvPr id="34" name="Shape 416"/>
          <p:cNvSpPr txBox="1"/>
          <p:nvPr/>
        </p:nvSpPr>
        <p:spPr>
          <a:xfrm>
            <a:off x="457200" y="274320"/>
            <a:ext cx="5473187" cy="568651"/>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buNone/>
              <a:tabLst>
                <a:tab pos="1306513" algn="l"/>
              </a:tabLst>
            </a:pPr>
            <a:r>
              <a:rPr lang="en-US" sz="2400" b="1" dirty="0" smtClean="0">
                <a:solidFill>
                  <a:schemeClr val="bg1"/>
                </a:solidFill>
                <a:latin typeface="Glacial Indifference" charset="0"/>
                <a:ea typeface="Glacial Indifference" charset="0"/>
                <a:cs typeface="Glacial Indifference" charset="0"/>
                <a:sym typeface="Montserrat Medium"/>
              </a:rPr>
              <a:t>What about the platform’s risks?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37" name="Rectangle 36"/>
          <p:cNvSpPr/>
          <p:nvPr/>
        </p:nvSpPr>
        <p:spPr>
          <a:xfrm>
            <a:off x="461312" y="1243584"/>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09503" y="1243584"/>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err="1"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003591" y="2101362"/>
            <a:ext cx="849763"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03590" y="2859222"/>
            <a:ext cx="849763"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003590" y="3697692"/>
            <a:ext cx="849763"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993928" y="4463309"/>
            <a:ext cx="849763"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3"/>
          <a:stretch>
            <a:fillRect/>
          </a:stretch>
        </p:blipFill>
        <p:spPr>
          <a:xfrm>
            <a:off x="175015" y="137160"/>
            <a:ext cx="886166" cy="98845"/>
          </a:xfrm>
          <a:prstGeom prst="rect">
            <a:avLst/>
          </a:prstGeom>
        </p:spPr>
      </p:pic>
      <p:sp>
        <p:nvSpPr>
          <p:cNvPr id="35" name="TextBox 34"/>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a:t>
            </a:r>
            <a:r>
              <a:rPr lang="en-US" sz="1100" b="1" dirty="0" smtClean="0">
                <a:solidFill>
                  <a:schemeClr val="bg1"/>
                </a:solidFill>
                <a:latin typeface="Glacial Indifference" charset="0"/>
                <a:ea typeface="Glacial Indifference" charset="0"/>
                <a:cs typeface="Glacial Indifference" charset="0"/>
              </a:rPr>
              <a:t>SOLUTION</a:t>
            </a:r>
            <a:r>
              <a:rPr lang="en-US" sz="1100" dirty="0" smtClean="0">
                <a:solidFill>
                  <a:schemeClr val="bg1"/>
                </a:solidFill>
                <a:latin typeface="Glacial Indifference" charset="0"/>
                <a:ea typeface="Glacial Indifference" charset="0"/>
                <a:cs typeface="Glacial Indifference" charset="0"/>
              </a:rPr>
              <a:t>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441294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E4F9"/>
        </a:solidFill>
        <a:effectLst/>
      </p:bgPr>
    </p:bg>
    <p:spTree>
      <p:nvGrpSpPr>
        <p:cNvPr id="1" name="Shape 413"/>
        <p:cNvGrpSpPr/>
        <p:nvPr/>
      </p:nvGrpSpPr>
      <p:grpSpPr>
        <a:xfrm>
          <a:off x="0" y="0"/>
          <a:ext cx="0" cy="0"/>
          <a:chOff x="0" y="0"/>
          <a:chExt cx="0" cy="0"/>
        </a:xfrm>
      </p:grpSpPr>
      <p:sp>
        <p:nvSpPr>
          <p:cNvPr id="415" name="Shape 415"/>
          <p:cNvSpPr txBox="1">
            <a:spLocks noGrp="1"/>
          </p:cNvSpPr>
          <p:nvPr>
            <p:ph type="sldNum" idx="12"/>
          </p:nvPr>
        </p:nvSpPr>
        <p:spPr>
          <a:xfrm>
            <a:off x="8686800" y="4800600"/>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Glacial Indifference" charset="0"/>
                <a:ea typeface="Glacial Indifference" charset="0"/>
                <a:cs typeface="Glacial Indifference" charset="0"/>
                <a:sym typeface="Montserrat"/>
              </a:rPr>
              <a:t>13</a:t>
            </a:fld>
            <a:endParaRPr dirty="0">
              <a:latin typeface="Glacial Indifference" charset="0"/>
              <a:ea typeface="Glacial Indifference" charset="0"/>
              <a:cs typeface="Glacial Indifference" charset="0"/>
              <a:sym typeface="Montserrat"/>
            </a:endParaRPr>
          </a:p>
        </p:txBody>
      </p:sp>
      <p:sp>
        <p:nvSpPr>
          <p:cNvPr id="416" name="Shape 416"/>
          <p:cNvSpPr txBox="1"/>
          <p:nvPr/>
        </p:nvSpPr>
        <p:spPr>
          <a:xfrm>
            <a:off x="457200" y="274320"/>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Investment Details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 name="TextBox 1"/>
          <p:cNvSpPr txBox="1"/>
          <p:nvPr/>
        </p:nvSpPr>
        <p:spPr>
          <a:xfrm>
            <a:off x="5554639" y="1371600"/>
            <a:ext cx="1838965" cy="369332"/>
          </a:xfrm>
          <a:prstGeom prst="rect">
            <a:avLst/>
          </a:prstGeom>
          <a:noFill/>
        </p:spPr>
        <p:txBody>
          <a:bodyPr wrap="none" rtlCol="0">
            <a:spAutoFit/>
          </a:bodyPr>
          <a:lstStyle/>
          <a:p>
            <a:pPr algn="ctr"/>
            <a:r>
              <a:rPr lang="en-US" sz="1800" b="1" dirty="0" smtClean="0">
                <a:solidFill>
                  <a:schemeClr val="bg1"/>
                </a:solidFill>
                <a:latin typeface="Glacial Indifference" charset="0"/>
                <a:ea typeface="Glacial Indifference" charset="0"/>
                <a:cs typeface="Glacial Indifference" charset="0"/>
              </a:rPr>
              <a:t>Uses of Capital</a:t>
            </a:r>
            <a:endParaRPr lang="en-US" sz="1800" b="1" dirty="0">
              <a:solidFill>
                <a:schemeClr val="bg1"/>
              </a:solidFill>
              <a:latin typeface="Glacial Indifference" charset="0"/>
              <a:ea typeface="Glacial Indifference" charset="0"/>
              <a:cs typeface="Glacial Indifference" charset="0"/>
            </a:endParaRPr>
          </a:p>
        </p:txBody>
      </p:sp>
      <p:sp>
        <p:nvSpPr>
          <p:cNvPr id="3" name="TextBox 2"/>
          <p:cNvSpPr txBox="1"/>
          <p:nvPr/>
        </p:nvSpPr>
        <p:spPr>
          <a:xfrm>
            <a:off x="1419141" y="1371600"/>
            <a:ext cx="1383712" cy="369332"/>
          </a:xfrm>
          <a:prstGeom prst="rect">
            <a:avLst/>
          </a:prstGeom>
          <a:noFill/>
        </p:spPr>
        <p:txBody>
          <a:bodyPr wrap="none" rtlCol="0">
            <a:spAutoFit/>
          </a:bodyPr>
          <a:lstStyle/>
          <a:p>
            <a:r>
              <a:rPr lang="en-US" sz="1800" b="1" dirty="0" smtClean="0">
                <a:solidFill>
                  <a:schemeClr val="bg1"/>
                </a:solidFill>
                <a:latin typeface="Glacial Indifference" charset="0"/>
                <a:ea typeface="Glacial Indifference" charset="0"/>
                <a:cs typeface="Glacial Indifference" charset="0"/>
              </a:rPr>
              <a:t>Deal Terms</a:t>
            </a:r>
            <a:endParaRPr lang="en-US" sz="1800" b="1" dirty="0">
              <a:solidFill>
                <a:schemeClr val="bg1"/>
              </a:solidFill>
              <a:latin typeface="Glacial Indifference" charset="0"/>
              <a:ea typeface="Glacial Indifference" charset="0"/>
              <a:cs typeface="Glacial Indifference" charset="0"/>
            </a:endParaRPr>
          </a:p>
        </p:txBody>
      </p:sp>
      <p:grpSp>
        <p:nvGrpSpPr>
          <p:cNvPr id="11" name="Group 10"/>
          <p:cNvGrpSpPr/>
          <p:nvPr/>
        </p:nvGrpSpPr>
        <p:grpSpPr>
          <a:xfrm>
            <a:off x="266082" y="2047054"/>
            <a:ext cx="3300078" cy="2590800"/>
            <a:chOff x="266082" y="2047054"/>
            <a:chExt cx="3300078" cy="2590800"/>
          </a:xfrm>
        </p:grpSpPr>
        <p:graphicFrame>
          <p:nvGraphicFramePr>
            <p:cNvPr id="16" name="Content Placeholder 4"/>
            <p:cNvGraphicFramePr>
              <a:graphicFrameLocks/>
            </p:cNvGraphicFramePr>
            <p:nvPr>
              <p:extLst>
                <p:ext uri="{D42A27DB-BD31-4B8C-83A1-F6EECF244321}">
                  <p14:modId xmlns:p14="http://schemas.microsoft.com/office/powerpoint/2010/main" val="1523618585"/>
                </p:ext>
              </p:extLst>
            </p:nvPr>
          </p:nvGraphicFramePr>
          <p:xfrm>
            <a:off x="407281" y="2047054"/>
            <a:ext cx="3048039" cy="2590800"/>
          </p:xfrm>
          <a:graphic>
            <a:graphicData uri="http://schemas.openxmlformats.org/drawingml/2006/table">
              <a:tbl>
                <a:tblPr bandRow="1">
                  <a:tableStyleId>{2D5ABB26-0587-4C30-8999-92F81FD0307C}</a:tableStyleId>
                </a:tblPr>
                <a:tblGrid>
                  <a:gridCol w="1526659"/>
                  <a:gridCol w="1521380"/>
                </a:tblGrid>
                <a:tr h="518160">
                  <a:tc>
                    <a:txBody>
                      <a:bodyPr/>
                      <a:lstStyle/>
                      <a:p>
                        <a:r>
                          <a:rPr lang="en-US" dirty="0" smtClean="0">
                            <a:solidFill>
                              <a:schemeClr val="bg1"/>
                            </a:solidFill>
                          </a:rPr>
                          <a:t>Investment Amount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Up to $500K Convertible Note</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Valuation Cap</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$2M Cap</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Discount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20%</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Interest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6%</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Qualifying</a:t>
                        </a:r>
                        <a:r>
                          <a:rPr lang="en-US" baseline="0" dirty="0" smtClean="0">
                            <a:solidFill>
                              <a:schemeClr val="bg1"/>
                            </a:solidFill>
                          </a:rPr>
                          <a:t> Event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dirty="0" smtClean="0">
                            <a:solidFill>
                              <a:srgbClr val="000000"/>
                            </a:solidFill>
                          </a:rPr>
                          <a:t>$1.5M Raise</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cxnSp>
          <p:nvCxnSpPr>
            <p:cNvPr id="7" name="Straight Connector 6"/>
            <p:cNvCxnSpPr/>
            <p:nvPr/>
          </p:nvCxnSpPr>
          <p:spPr>
            <a:xfrm>
              <a:off x="274320" y="2563512"/>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4320" y="3081576"/>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4320" y="4116476"/>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6082" y="3600345"/>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352998" y="2040924"/>
            <a:ext cx="4427747" cy="2910840"/>
            <a:chOff x="4352998" y="2057400"/>
            <a:chExt cx="4427747" cy="2910840"/>
          </a:xfrm>
        </p:grpSpPr>
        <p:graphicFrame>
          <p:nvGraphicFramePr>
            <p:cNvPr id="19" name="Content Placeholder 4"/>
            <p:cNvGraphicFramePr>
              <a:graphicFrameLocks/>
            </p:cNvGraphicFramePr>
            <p:nvPr>
              <p:extLst>
                <p:ext uri="{D42A27DB-BD31-4B8C-83A1-F6EECF244321}">
                  <p14:modId xmlns:p14="http://schemas.microsoft.com/office/powerpoint/2010/main" val="1591796393"/>
                </p:ext>
              </p:extLst>
            </p:nvPr>
          </p:nvGraphicFramePr>
          <p:xfrm>
            <a:off x="4362967" y="2057400"/>
            <a:ext cx="4312674" cy="2910840"/>
          </p:xfrm>
          <a:graphic>
            <a:graphicData uri="http://schemas.openxmlformats.org/drawingml/2006/table">
              <a:tbl>
                <a:tblPr bandRow="1">
                  <a:tableStyleId>{2D5ABB26-0587-4C30-8999-92F81FD0307C}</a:tableStyleId>
                </a:tblPr>
                <a:tblGrid>
                  <a:gridCol w="721302"/>
                  <a:gridCol w="1466468"/>
                  <a:gridCol w="2124904"/>
                </a:tblGrid>
                <a:tr h="172430">
                  <a:tc>
                    <a:txBody>
                      <a:bodyPr/>
                      <a:lstStyle/>
                      <a:p>
                        <a:pPr algn="l"/>
                        <a:r>
                          <a:rPr lang="en-US" dirty="0" smtClean="0">
                            <a:solidFill>
                              <a:schemeClr val="bg1"/>
                            </a:solidFill>
                          </a:rPr>
                          <a:t>$75K</a:t>
                        </a:r>
                        <a:endParaRPr lang="en-US" b="1" dirty="0">
                          <a:solidFill>
                            <a:schemeClr val="bg1"/>
                          </a:solidFill>
                        </a:endParaRPr>
                      </a:p>
                    </a:txBody>
                    <a:tcPr anchor="ctr"/>
                  </a:tc>
                  <a:tc>
                    <a:txBody>
                      <a:bodyPr/>
                      <a:lstStyle/>
                      <a:p>
                        <a:pPr algn="l"/>
                        <a:r>
                          <a:rPr lang="en-US" dirty="0" smtClean="0"/>
                          <a:t>Technology</a:t>
                        </a:r>
                        <a:endParaRPr lang="en-US" dirty="0"/>
                      </a:p>
                    </a:txBody>
                    <a:tcPr anchor="ctr"/>
                  </a:tc>
                  <a:tc>
                    <a:txBody>
                      <a:bodyPr/>
                      <a:lstStyle/>
                      <a:p>
                        <a:pPr marL="0" lvl="0" indent="0" algn="l">
                          <a:buSzPct val="75000"/>
                          <a:buFont typeface="+mj-lt"/>
                          <a:buNone/>
                        </a:pPr>
                        <a:r>
                          <a:rPr lang="en-US" dirty="0" smtClean="0"/>
                          <a:t>Customer-facing app</a:t>
                        </a:r>
                      </a:p>
                      <a:p>
                        <a:pPr marL="0" lvl="0" indent="0" algn="l">
                          <a:buSzPct val="75000"/>
                          <a:buFont typeface="+mj-lt"/>
                          <a:buNone/>
                        </a:pPr>
                        <a:r>
                          <a:rPr lang="en-US" dirty="0" smtClean="0"/>
                          <a:t>Gym-facing app</a:t>
                        </a:r>
                        <a:endParaRPr lang="en-US" dirty="0"/>
                      </a:p>
                    </a:txBody>
                    <a:tcPr anchor="ctr"/>
                  </a:tc>
                </a:tr>
                <a:tr h="172430">
                  <a:tc>
                    <a:txBody>
                      <a:bodyPr/>
                      <a:lstStyle/>
                      <a:p>
                        <a:pPr algn="l"/>
                        <a:r>
                          <a:rPr lang="en-US" dirty="0" smtClean="0">
                            <a:solidFill>
                              <a:schemeClr val="bg1"/>
                            </a:solidFill>
                          </a:rPr>
                          <a:t>$75K</a:t>
                        </a:r>
                        <a:endParaRPr lang="en-US" b="1" dirty="0">
                          <a:solidFill>
                            <a:schemeClr val="bg1"/>
                          </a:solidFill>
                        </a:endParaRPr>
                      </a:p>
                    </a:txBody>
                    <a:tcPr anchor="ctr"/>
                  </a:tc>
                  <a:tc>
                    <a:txBody>
                      <a:bodyPr/>
                      <a:lstStyle/>
                      <a:p>
                        <a:pPr algn="l"/>
                        <a:r>
                          <a:rPr lang="en-US" dirty="0" smtClean="0"/>
                          <a:t>PR/Marketing</a:t>
                        </a:r>
                        <a:endParaRPr lang="en-US" dirty="0"/>
                      </a:p>
                    </a:txBody>
                    <a:tcPr anchor="ctr"/>
                  </a:tc>
                  <a:tc>
                    <a:txBody>
                      <a:bodyPr/>
                      <a:lstStyle/>
                      <a:p>
                        <a:pPr marL="0" lvl="0" indent="0" algn="l">
                          <a:buSzPct val="75000"/>
                          <a:buFont typeface="+mj-lt"/>
                          <a:buNone/>
                        </a:pPr>
                        <a:r>
                          <a:rPr lang="en-US" dirty="0" smtClean="0"/>
                          <a:t>Launch PR</a:t>
                        </a:r>
                      </a:p>
                      <a:p>
                        <a:pPr marL="0" lvl="0" indent="0" algn="l">
                          <a:buSzPct val="75000"/>
                          <a:buFont typeface="+mj-lt"/>
                          <a:buNone/>
                        </a:pPr>
                        <a:r>
                          <a:rPr lang="en-US" dirty="0" smtClean="0"/>
                          <a:t>Targeted</a:t>
                        </a:r>
                        <a:r>
                          <a:rPr lang="en-US" baseline="0" dirty="0" smtClean="0"/>
                          <a:t> digital ads</a:t>
                        </a:r>
                        <a:endParaRPr lang="en-US" dirty="0"/>
                      </a:p>
                    </a:txBody>
                    <a:tcPr anchor="ctr"/>
                  </a:tc>
                </a:tr>
                <a:tr h="172430">
                  <a:tc>
                    <a:txBody>
                      <a:bodyPr/>
                      <a:lstStyle/>
                      <a:p>
                        <a:pPr algn="l"/>
                        <a:r>
                          <a:rPr lang="en-US" dirty="0" smtClean="0">
                            <a:solidFill>
                              <a:schemeClr val="bg1"/>
                            </a:solidFill>
                          </a:rPr>
                          <a:t>$250K</a:t>
                        </a:r>
                        <a:endParaRPr lang="en-US" b="1" dirty="0">
                          <a:solidFill>
                            <a:schemeClr val="bg1"/>
                          </a:solidFill>
                        </a:endParaRPr>
                      </a:p>
                    </a:txBody>
                    <a:tcPr anchor="ctr"/>
                  </a:tc>
                  <a:tc>
                    <a:txBody>
                      <a:bodyPr/>
                      <a:lstStyle/>
                      <a:p>
                        <a:pPr algn="l"/>
                        <a:r>
                          <a:rPr lang="en-US" dirty="0" smtClean="0"/>
                          <a:t>Personnel/Ops</a:t>
                        </a:r>
                        <a:endParaRPr lang="en-US" dirty="0"/>
                      </a:p>
                    </a:txBody>
                    <a:tcPr anchor="ctr"/>
                  </a:tc>
                  <a:tc>
                    <a:txBody>
                      <a:bodyPr/>
                      <a:lstStyle/>
                      <a:p>
                        <a:pPr marL="0" lvl="0" indent="0" algn="l">
                          <a:buSzPct val="75000"/>
                          <a:buFont typeface="+mj-lt"/>
                          <a:buNone/>
                        </a:pPr>
                        <a:r>
                          <a:rPr lang="en-US" dirty="0" smtClean="0"/>
                          <a:t>CTO; COO</a:t>
                        </a:r>
                      </a:p>
                      <a:p>
                        <a:pPr marL="0" lvl="0" indent="0" algn="l">
                          <a:buSzPct val="75000"/>
                          <a:buFont typeface="+mj-lt"/>
                          <a:buNone/>
                        </a:pPr>
                        <a:r>
                          <a:rPr lang="en-US" dirty="0" smtClean="0"/>
                          <a:t>Biz </a:t>
                        </a:r>
                        <a:r>
                          <a:rPr lang="en-US" dirty="0" err="1" smtClean="0"/>
                          <a:t>Dev</a:t>
                        </a:r>
                        <a:endParaRPr lang="en-US" dirty="0" smtClean="0"/>
                      </a:p>
                      <a:p>
                        <a:pPr marL="0" lvl="0" indent="0" algn="l">
                          <a:buSzPct val="75000"/>
                          <a:buFont typeface="+mj-lt"/>
                          <a:buNone/>
                        </a:pPr>
                        <a:r>
                          <a:rPr lang="en-US" dirty="0" smtClean="0"/>
                          <a:t>Hardware Installation</a:t>
                        </a:r>
                      </a:p>
                      <a:p>
                        <a:pPr marL="0" lvl="0" indent="0" algn="l">
                          <a:buSzPct val="75000"/>
                          <a:buFont typeface="+mj-lt"/>
                          <a:buNone/>
                        </a:pPr>
                        <a:r>
                          <a:rPr lang="en-US" dirty="0" smtClean="0"/>
                          <a:t>Gym</a:t>
                        </a:r>
                        <a:r>
                          <a:rPr lang="en-US" baseline="0" dirty="0" smtClean="0"/>
                          <a:t> Training</a:t>
                        </a:r>
                        <a:endParaRPr lang="en-US" dirty="0"/>
                      </a:p>
                    </a:txBody>
                    <a:tcPr anchor="ctr"/>
                  </a:tc>
                </a:tr>
                <a:tr h="172430">
                  <a:tc>
                    <a:txBody>
                      <a:bodyPr/>
                      <a:lstStyle/>
                      <a:p>
                        <a:pPr algn="l"/>
                        <a:r>
                          <a:rPr lang="en-US" dirty="0" smtClean="0">
                            <a:solidFill>
                              <a:schemeClr val="bg1"/>
                            </a:solidFill>
                          </a:rPr>
                          <a:t>$100K</a:t>
                        </a:r>
                        <a:endParaRPr lang="en-US" b="1" dirty="0">
                          <a:solidFill>
                            <a:schemeClr val="bg1"/>
                          </a:solidFill>
                        </a:endParaRPr>
                      </a:p>
                    </a:txBody>
                    <a:tcPr anchor="ctr"/>
                  </a:tc>
                  <a:tc>
                    <a:txBody>
                      <a:bodyPr/>
                      <a:lstStyle/>
                      <a:p>
                        <a:pPr algn="l"/>
                        <a:r>
                          <a:rPr lang="en-US" dirty="0" smtClean="0"/>
                          <a:t>Working Capital</a:t>
                        </a:r>
                        <a:endParaRPr lang="en-US" dirty="0"/>
                      </a:p>
                    </a:txBody>
                    <a:tcPr anchor="ctr"/>
                  </a:tc>
                  <a:tc>
                    <a:txBody>
                      <a:bodyPr/>
                      <a:lstStyle/>
                      <a:p>
                        <a:pPr marL="0" lvl="0" indent="0" algn="l">
                          <a:buSzPct val="75000"/>
                          <a:buFont typeface="+mj-lt"/>
                          <a:buNone/>
                        </a:pPr>
                        <a:r>
                          <a:rPr lang="en-US" dirty="0" smtClean="0"/>
                          <a:t>Hardware purchase</a:t>
                        </a:r>
                      </a:p>
                      <a:p>
                        <a:pPr marL="0" lvl="0" indent="0" algn="l">
                          <a:buSzPct val="75000"/>
                          <a:buFont typeface="+mj-lt"/>
                          <a:buNone/>
                        </a:pPr>
                        <a:r>
                          <a:rPr lang="en-US" dirty="0" smtClean="0"/>
                          <a:t>Inventory &amp; Storage</a:t>
                        </a:r>
                        <a:endParaRPr lang="en-US" dirty="0"/>
                      </a:p>
                    </a:txBody>
                    <a:tcPr anchor="ctr"/>
                  </a:tc>
                </a:tr>
                <a:tr h="172430">
                  <a:tc>
                    <a:txBody>
                      <a:bodyPr/>
                      <a:lstStyle/>
                      <a:p>
                        <a:endParaRPr lang="en-US" sz="700" dirty="0" smtClean="0">
                          <a:solidFill>
                            <a:schemeClr val="bg1"/>
                          </a:solidFill>
                        </a:endParaRPr>
                      </a:p>
                      <a:p>
                        <a:r>
                          <a:rPr lang="en-US" dirty="0" smtClean="0">
                            <a:solidFill>
                              <a:schemeClr val="bg1"/>
                            </a:solidFill>
                          </a:rPr>
                          <a:t>$500K</a:t>
                        </a:r>
                        <a:endParaRPr lang="en-US" b="1" dirty="0">
                          <a:solidFill>
                            <a:schemeClr val="bg1"/>
                          </a:solidFill>
                        </a:endParaRPr>
                      </a:p>
                    </a:txBody>
                    <a:tcPr anchor="ctr"/>
                  </a:tc>
                  <a:tc>
                    <a:txBody>
                      <a:bodyPr/>
                      <a:lstStyle/>
                      <a:p>
                        <a:endParaRPr lang="en-US" dirty="0"/>
                      </a:p>
                    </a:txBody>
                    <a:tcPr anchor="ctr"/>
                  </a:tc>
                  <a:tc>
                    <a:txBody>
                      <a:bodyPr/>
                      <a:lstStyle/>
                      <a:p>
                        <a:pPr marL="112713" indent="-112713">
                          <a:buFont typeface="Arial"/>
                          <a:buChar char="•"/>
                        </a:pPr>
                        <a:endParaRPr lang="en-US" dirty="0"/>
                      </a:p>
                    </a:txBody>
                    <a:tcPr anchor="ctr"/>
                  </a:tc>
                </a:tr>
              </a:tbl>
            </a:graphicData>
          </a:graphic>
        </p:graphicFrame>
        <p:cxnSp>
          <p:nvCxnSpPr>
            <p:cNvPr id="18" name="Straight Connector 17"/>
            <p:cNvCxnSpPr/>
            <p:nvPr/>
          </p:nvCxnSpPr>
          <p:spPr>
            <a:xfrm>
              <a:off x="4352998" y="2571750"/>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52998" y="3086951"/>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62967" y="4038674"/>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52998" y="4552950"/>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52998" y="4590272"/>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a:off x="3987115" y="1227438"/>
            <a:ext cx="16474" cy="375604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173737" y="137160"/>
            <a:ext cx="883919" cy="100584"/>
          </a:xfrm>
          <a:prstGeom prst="rect">
            <a:avLst/>
          </a:prstGeom>
        </p:spPr>
      </p:pic>
      <p:sp>
        <p:nvSpPr>
          <p:cNvPr id="28" name="TextBox 27"/>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SOLUTION | </a:t>
            </a:r>
            <a:r>
              <a:rPr lang="en-US" sz="1100" b="1" dirty="0" smtClean="0">
                <a:solidFill>
                  <a:schemeClr val="bg1"/>
                </a:solidFill>
                <a:latin typeface="Glacial Indifference" charset="0"/>
                <a:ea typeface="Glacial Indifference" charset="0"/>
                <a:cs typeface="Glacial Indifference" charset="0"/>
              </a:rPr>
              <a:t>BUSINESS</a:t>
            </a:r>
            <a:endParaRPr lang="en-US" sz="1100" b="1"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7" name="Shape 414"/>
          <p:cNvSpPr/>
          <p:nvPr/>
        </p:nvSpPr>
        <p:spPr>
          <a:xfrm rot="10800000" flipH="1">
            <a:off x="3070444" y="0"/>
            <a:ext cx="6089904" cy="5143500"/>
          </a:xfrm>
          <a:prstGeom prst="round2SameRect">
            <a:avLst>
              <a:gd name="adj1" fmla="val 0"/>
              <a:gd name="adj2" fmla="val 0"/>
            </a:avLst>
          </a:prstGeom>
          <a:solidFill>
            <a:srgbClr val="70E4F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Glacial Indifference" charset="0"/>
              <a:ea typeface="Glacial Indifference" charset="0"/>
              <a:cs typeface="Glacial Indifference" charset="0"/>
            </a:endParaRPr>
          </a:p>
        </p:txBody>
      </p:sp>
      <p:sp>
        <p:nvSpPr>
          <p:cNvPr id="406" name="Shape 406"/>
          <p:cNvSpPr txBox="1">
            <a:spLocks noGrp="1"/>
          </p:cNvSpPr>
          <p:nvPr>
            <p:ph type="sldNum" idx="12"/>
          </p:nvPr>
        </p:nvSpPr>
        <p:spPr>
          <a:xfrm>
            <a:off x="8686800" y="4829783"/>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Glacial Indifference" charset="0"/>
                <a:ea typeface="Glacial Indifference" charset="0"/>
                <a:cs typeface="Glacial Indifference" charset="0"/>
                <a:sym typeface="Montserrat"/>
              </a:rPr>
              <a:t>14</a:t>
            </a:fld>
            <a:endParaRPr dirty="0">
              <a:latin typeface="Glacial Indifference" charset="0"/>
              <a:ea typeface="Glacial Indifference" charset="0"/>
              <a:cs typeface="Glacial Indifference" charset="0"/>
              <a:sym typeface="Montserrat"/>
            </a:endParaRPr>
          </a:p>
        </p:txBody>
      </p:sp>
      <p:sp>
        <p:nvSpPr>
          <p:cNvPr id="12" name="TextBox 11"/>
          <p:cNvSpPr txBox="1"/>
          <p:nvPr/>
        </p:nvSpPr>
        <p:spPr>
          <a:xfrm>
            <a:off x="4263351" y="3622993"/>
            <a:ext cx="4021742" cy="369332"/>
          </a:xfrm>
          <a:prstGeom prst="rect">
            <a:avLst/>
          </a:prstGeom>
          <a:noFill/>
        </p:spPr>
        <p:txBody>
          <a:bodyPr wrap="square" rtlCol="0">
            <a:spAutoFit/>
          </a:bodyPr>
          <a:lstStyle/>
          <a:p>
            <a:r>
              <a:rPr lang="en-US" sz="1800" dirty="0">
                <a:solidFill>
                  <a:schemeClr val="tx1"/>
                </a:solidFill>
                <a:latin typeface="Glacial Indifference" charset="0"/>
                <a:ea typeface="Glacial Indifference" charset="0"/>
                <a:cs typeface="Glacial Indifference" charset="0"/>
              </a:rPr>
              <a:t>Head of Biz Dev </a:t>
            </a:r>
            <a:r>
              <a:rPr lang="mr-IN" sz="1800" dirty="0">
                <a:solidFill>
                  <a:schemeClr val="tx1"/>
                </a:solidFill>
                <a:latin typeface="Glacial Indifference" charset="0"/>
                <a:ea typeface="Glacial Indifference" charset="0"/>
                <a:cs typeface="Glacial Indifference" charset="0"/>
              </a:rPr>
              <a:t>–</a:t>
            </a:r>
            <a:r>
              <a:rPr lang="en-US" sz="1800" dirty="0">
                <a:solidFill>
                  <a:schemeClr val="tx1"/>
                </a:solidFill>
                <a:latin typeface="Glacial Indifference" charset="0"/>
                <a:ea typeface="Glacial Indifference" charset="0"/>
                <a:cs typeface="Glacial Indifference" charset="0"/>
              </a:rPr>
              <a:t> Michael </a:t>
            </a:r>
            <a:r>
              <a:rPr lang="en-US" sz="1800" dirty="0" smtClean="0">
                <a:solidFill>
                  <a:schemeClr val="tx1"/>
                </a:solidFill>
                <a:latin typeface="Glacial Indifference" charset="0"/>
                <a:ea typeface="Glacial Indifference" charset="0"/>
                <a:cs typeface="Glacial Indifference" charset="0"/>
              </a:rPr>
              <a:t>Rojas</a:t>
            </a:r>
            <a:endParaRPr lang="en-US" sz="1800" dirty="0">
              <a:solidFill>
                <a:schemeClr val="tx1"/>
              </a:solidFill>
              <a:latin typeface="Glacial Indifference" charset="0"/>
              <a:ea typeface="Glacial Indifference" charset="0"/>
              <a:cs typeface="Glacial Indifference" charset="0"/>
            </a:endParaRPr>
          </a:p>
        </p:txBody>
      </p:sp>
      <p:sp>
        <p:nvSpPr>
          <p:cNvPr id="13" name="TextBox 12"/>
          <p:cNvSpPr txBox="1"/>
          <p:nvPr/>
        </p:nvSpPr>
        <p:spPr>
          <a:xfrm>
            <a:off x="4245997" y="790275"/>
            <a:ext cx="2885575" cy="646331"/>
          </a:xfrm>
          <a:prstGeom prst="rect">
            <a:avLst/>
          </a:prstGeom>
          <a:noFill/>
        </p:spPr>
        <p:txBody>
          <a:bodyPr wrap="square" rtlCol="0">
            <a:spAutoFit/>
          </a:bodyPr>
          <a:lstStyle/>
          <a:p>
            <a:r>
              <a:rPr lang="en-US" sz="1800" dirty="0" smtClean="0">
                <a:solidFill>
                  <a:schemeClr val="tx1"/>
                </a:solidFill>
                <a:latin typeface="Glacial Indifference" charset="0"/>
                <a:ea typeface="Glacial Indifference" charset="0"/>
                <a:cs typeface="Glacial Indifference" charset="0"/>
              </a:rPr>
              <a:t>CEO </a:t>
            </a:r>
            <a:r>
              <a:rPr lang="mr-IN" sz="1800" dirty="0" smtClean="0">
                <a:solidFill>
                  <a:schemeClr val="tx1"/>
                </a:solidFill>
                <a:latin typeface="Glacial Indifference" charset="0"/>
                <a:ea typeface="Glacial Indifference" charset="0"/>
                <a:cs typeface="Glacial Indifference" charset="0"/>
              </a:rPr>
              <a:t>–</a:t>
            </a:r>
            <a:r>
              <a:rPr lang="en-US" sz="1800" dirty="0" smtClean="0">
                <a:solidFill>
                  <a:schemeClr val="tx1"/>
                </a:solidFill>
                <a:latin typeface="Glacial Indifference" charset="0"/>
                <a:ea typeface="Glacial Indifference" charset="0"/>
                <a:cs typeface="Glacial Indifference" charset="0"/>
              </a:rPr>
              <a:t> </a:t>
            </a:r>
            <a:r>
              <a:rPr lang="en-US" sz="1800" dirty="0">
                <a:solidFill>
                  <a:schemeClr val="tx1"/>
                </a:solidFill>
                <a:latin typeface="Glacial Indifference" charset="0"/>
                <a:ea typeface="Glacial Indifference" charset="0"/>
                <a:cs typeface="Glacial Indifference" charset="0"/>
              </a:rPr>
              <a:t>Austin Cohen</a:t>
            </a:r>
          </a:p>
          <a:p>
            <a:endParaRPr lang="en-US" sz="1800" dirty="0">
              <a:solidFill>
                <a:schemeClr val="tx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64" y="3701101"/>
            <a:ext cx="1133159" cy="1133159"/>
          </a:xfrm>
          <a:prstGeom prst="ellipse">
            <a:avLst/>
          </a:prstGeom>
        </p:spPr>
      </p:pic>
      <p:pic>
        <p:nvPicPr>
          <p:cNvPr id="5" name="Picture 4" descr="2211019-large.jpg"/>
          <p:cNvPicPr>
            <a:picLocks noChangeAspect="1"/>
          </p:cNvPicPr>
          <p:nvPr/>
        </p:nvPicPr>
        <p:blipFill rotWithShape="1">
          <a:blip r:embed="rId4">
            <a:extLst>
              <a:ext uri="{28A0092B-C50C-407E-A947-70E740481C1C}">
                <a14:useLocalDpi xmlns:a14="http://schemas.microsoft.com/office/drawing/2010/main" val="0"/>
              </a:ext>
            </a:extLst>
          </a:blip>
          <a:srcRect l="6817" t="7025" r="5230" b="6817"/>
          <a:stretch/>
        </p:blipFill>
        <p:spPr>
          <a:xfrm>
            <a:off x="2522033" y="896597"/>
            <a:ext cx="1145693" cy="1145693"/>
          </a:xfrm>
          <a:prstGeom prst="ellipse">
            <a:avLst/>
          </a:prstGeom>
        </p:spPr>
      </p:pic>
      <p:sp>
        <p:nvSpPr>
          <p:cNvPr id="18" name="TextBox 17"/>
          <p:cNvSpPr txBox="1"/>
          <p:nvPr/>
        </p:nvSpPr>
        <p:spPr>
          <a:xfrm>
            <a:off x="4242131" y="3997518"/>
            <a:ext cx="4522280" cy="738664"/>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Aliquam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fringilla</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aliquet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aliquet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Nulla</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facilisi</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Proin</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ut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nisl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Pellentesque</a:t>
            </a:r>
            <a:r>
              <a:rPr lang="en-US" dirty="0">
                <a:solidFill>
                  <a:schemeClr val="tx1"/>
                </a:solidFill>
                <a:latin typeface="Glacial Indifference" charset="0"/>
                <a:ea typeface="Glacial Indifference" charset="0"/>
                <a:cs typeface="Glacial Indifference" charset="0"/>
              </a:rPr>
              <a:t> habitant </a:t>
            </a:r>
            <a:r>
              <a:rPr lang="en-US" dirty="0" err="1">
                <a:solidFill>
                  <a:schemeClr val="tx1"/>
                </a:solidFill>
                <a:latin typeface="Glacial Indifference" charset="0"/>
                <a:ea typeface="Glacial Indifference" charset="0"/>
                <a:cs typeface="Glacial Indifference" charset="0"/>
              </a:rPr>
              <a:t>morbi</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tristique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senectus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netus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malesuada</a:t>
            </a:r>
            <a:r>
              <a:rPr lang="en-US" dirty="0">
                <a:solidFill>
                  <a:schemeClr val="tx1"/>
                </a:solidFill>
                <a:latin typeface="Glacial Indifference" charset="0"/>
                <a:ea typeface="Glacial Indifference" charset="0"/>
                <a:cs typeface="Glacial Indifference" charset="0"/>
              </a:rPr>
              <a:t> fames ac </a:t>
            </a:r>
            <a:r>
              <a:rPr lang="en-US" dirty="0" err="1">
                <a:solidFill>
                  <a:schemeClr val="tx1"/>
                </a:solidFill>
                <a:latin typeface="Glacial Indifference" charset="0"/>
                <a:ea typeface="Glacial Indifference" charset="0"/>
                <a:cs typeface="Glacial Indifference" charset="0"/>
              </a:rPr>
              <a:t>turpis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egestas</a:t>
            </a:r>
            <a:r>
              <a:rPr lang="en-US" dirty="0">
                <a:solidFill>
                  <a:schemeClr val="tx1"/>
                </a:solidFill>
                <a:latin typeface="Glacial Indifference" charset="0"/>
                <a:ea typeface="Glacial Indifference" charset="0"/>
                <a:cs typeface="Glacial Indifference" charset="0"/>
              </a:rPr>
              <a:t>.</a:t>
            </a:r>
          </a:p>
        </p:txBody>
      </p:sp>
      <p:sp>
        <p:nvSpPr>
          <p:cNvPr id="19" name="TextBox 18"/>
          <p:cNvSpPr txBox="1"/>
          <p:nvPr/>
        </p:nvSpPr>
        <p:spPr>
          <a:xfrm>
            <a:off x="4242130" y="1183341"/>
            <a:ext cx="4423847" cy="954107"/>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Sed</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ornare</a:t>
            </a:r>
            <a:r>
              <a:rPr lang="en-US" dirty="0">
                <a:solidFill>
                  <a:schemeClr val="tx1"/>
                </a:solidFill>
                <a:latin typeface="Glacial Indifference" charset="0"/>
                <a:ea typeface="Glacial Indifference" charset="0"/>
                <a:cs typeface="Glacial Indifference" charset="0"/>
              </a:rPr>
              <a:t> at </a:t>
            </a:r>
            <a:r>
              <a:rPr lang="en-US" dirty="0" err="1">
                <a:solidFill>
                  <a:schemeClr val="tx1"/>
                </a:solidFill>
                <a:latin typeface="Glacial Indifference" charset="0"/>
                <a:ea typeface="Glacial Indifference" charset="0"/>
                <a:cs typeface="Glacial Indifference" charset="0"/>
              </a:rPr>
              <a:t>felis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vel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Suspendisse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suscipit</a:t>
            </a:r>
            <a:r>
              <a:rPr lang="en-US" dirty="0">
                <a:solidFill>
                  <a:schemeClr val="tx1"/>
                </a:solidFill>
                <a:latin typeface="Glacial Indifference" charset="0"/>
                <a:ea typeface="Glacial Indifference" charset="0"/>
                <a:cs typeface="Glacial Indifference" charset="0"/>
              </a:rPr>
              <a:t> quam in quam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nisi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Donec</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cursus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efficitur</a:t>
            </a:r>
            <a:r>
              <a:rPr lang="en-US" dirty="0">
                <a:solidFill>
                  <a:schemeClr val="tx1"/>
                </a:solidFill>
                <a:latin typeface="Glacial Indifference" charset="0"/>
                <a:ea typeface="Glacial Indifference" charset="0"/>
                <a:cs typeface="Glacial Indifference" charset="0"/>
              </a:rPr>
              <a:t> mi,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egestas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nunc</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maximus</a:t>
            </a:r>
            <a:r>
              <a:rPr lang="en-US" dirty="0">
                <a:solidFill>
                  <a:schemeClr val="tx1"/>
                </a:solidFill>
                <a:latin typeface="Glacial Indifference" charset="0"/>
                <a:ea typeface="Glacial Indifference" charset="0"/>
                <a:cs typeface="Glacial Indifference" charset="0"/>
              </a:rPr>
              <a:t> sit </a:t>
            </a:r>
            <a:r>
              <a:rPr lang="en-US" dirty="0" err="1">
                <a:solidFill>
                  <a:schemeClr val="tx1"/>
                </a:solidFill>
                <a:latin typeface="Glacial Indifference" charset="0"/>
                <a:ea typeface="Glacial Indifference" charset="0"/>
                <a:cs typeface="Glacial Indifference" charset="0"/>
              </a:rPr>
              <a:t>amet</a:t>
            </a:r>
            <a:r>
              <a:rPr lang="en-US" dirty="0" smtClean="0">
                <a:solidFill>
                  <a:schemeClr val="tx1"/>
                </a:solidFill>
                <a:latin typeface="Glacial Indifference" charset="0"/>
                <a:ea typeface="Glacial Indifference" charset="0"/>
                <a:cs typeface="Glacial Indifference" charset="0"/>
              </a:rPr>
              <a:t>.</a:t>
            </a:r>
            <a:endParaRPr lang="en-US" dirty="0">
              <a:solidFill>
                <a:schemeClr val="tx1"/>
              </a:solidFill>
              <a:latin typeface="Glacial Indifference" charset="0"/>
              <a:ea typeface="Glacial Indifference" charset="0"/>
              <a:cs typeface="Glacial Indifference" charset="0"/>
            </a:endParaRPr>
          </a:p>
        </p:txBody>
      </p:sp>
      <p:sp>
        <p:nvSpPr>
          <p:cNvPr id="21" name="TextBox 20"/>
          <p:cNvSpPr txBox="1"/>
          <p:nvPr/>
        </p:nvSpPr>
        <p:spPr>
          <a:xfrm>
            <a:off x="228397" y="348781"/>
            <a:ext cx="4343603" cy="605294"/>
          </a:xfrm>
          <a:prstGeom prst="rect">
            <a:avLst/>
          </a:prstGeom>
          <a:noFill/>
        </p:spPr>
        <p:txBody>
          <a:bodyPr wrap="square" rtlCol="0">
            <a:spAutoFit/>
          </a:bodyPr>
          <a:lstStyle/>
          <a:p>
            <a:pPr>
              <a:lnSpc>
                <a:spcPts val="4000"/>
              </a:lnSpc>
            </a:pPr>
            <a:r>
              <a:rPr lang="en-US" sz="2400" b="1" dirty="0" smtClean="0">
                <a:solidFill>
                  <a:schemeClr val="tx1"/>
                </a:solidFill>
                <a:latin typeface="Glacial Indifference" charset="0"/>
                <a:ea typeface="Glacial Indifference" charset="0"/>
                <a:cs typeface="Glacial Indifference" charset="0"/>
              </a:rPr>
              <a:t>The Team</a:t>
            </a:r>
            <a:endParaRPr lang="en-US" sz="2400" b="1" dirty="0">
              <a:solidFill>
                <a:schemeClr val="tx1"/>
              </a:solidFill>
              <a:latin typeface="Glacial Indifference" charset="0"/>
              <a:ea typeface="Glacial Indifference" charset="0"/>
              <a:cs typeface="Glacial Indifference" charset="0"/>
            </a:endParaRPr>
          </a:p>
        </p:txBody>
      </p:sp>
      <p:sp>
        <p:nvSpPr>
          <p:cNvPr id="14" name="TextBox 13"/>
          <p:cNvSpPr txBox="1"/>
          <p:nvPr/>
        </p:nvSpPr>
        <p:spPr>
          <a:xfrm>
            <a:off x="4242131" y="2330830"/>
            <a:ext cx="2885575" cy="369332"/>
          </a:xfrm>
          <a:prstGeom prst="rect">
            <a:avLst/>
          </a:prstGeom>
          <a:noFill/>
        </p:spPr>
        <p:txBody>
          <a:bodyPr wrap="square" rtlCol="0">
            <a:spAutoFit/>
          </a:bodyPr>
          <a:lstStyle/>
          <a:p>
            <a:r>
              <a:rPr lang="en-US" sz="1800" dirty="0" smtClean="0">
                <a:solidFill>
                  <a:schemeClr val="tx1"/>
                </a:solidFill>
                <a:latin typeface="Glacial Indifference" charset="0"/>
                <a:ea typeface="Glacial Indifference" charset="0"/>
                <a:cs typeface="Glacial Indifference" charset="0"/>
              </a:rPr>
              <a:t>TBD </a:t>
            </a:r>
            <a:r>
              <a:rPr lang="mr-IN" sz="1800" dirty="0" smtClean="0">
                <a:solidFill>
                  <a:schemeClr val="tx1"/>
                </a:solidFill>
                <a:latin typeface="Glacial Indifference" charset="0"/>
                <a:ea typeface="Glacial Indifference" charset="0"/>
                <a:cs typeface="Glacial Indifference" charset="0"/>
              </a:rPr>
              <a:t>–</a:t>
            </a:r>
            <a:r>
              <a:rPr lang="en-US" sz="1800" dirty="0" smtClean="0">
                <a:solidFill>
                  <a:schemeClr val="tx1"/>
                </a:solidFill>
                <a:latin typeface="Glacial Indifference" charset="0"/>
                <a:ea typeface="Glacial Indifference" charset="0"/>
                <a:cs typeface="Glacial Indifference" charset="0"/>
              </a:rPr>
              <a:t> Kevin Batista</a:t>
            </a:r>
            <a:endParaRPr lang="en-US" sz="1800" dirty="0">
              <a:solidFill>
                <a:schemeClr val="tx1"/>
              </a:solidFill>
              <a:latin typeface="Glacial Indifference" charset="0"/>
              <a:ea typeface="Glacial Indifference" charset="0"/>
              <a:cs typeface="Glacial Indifference" charset="0"/>
            </a:endParaRPr>
          </a:p>
        </p:txBody>
      </p:sp>
      <p:pic>
        <p:nvPicPr>
          <p:cNvPr id="15" name="Picture 14" descr="2211019-large.jpg"/>
          <p:cNvPicPr>
            <a:picLocks noChangeAspect="1"/>
          </p:cNvPicPr>
          <p:nvPr/>
        </p:nvPicPr>
        <p:blipFill rotWithShape="1">
          <a:blip r:embed="rId4">
            <a:extLst>
              <a:ext uri="{28A0092B-C50C-407E-A947-70E740481C1C}">
                <a14:useLocalDpi xmlns:a14="http://schemas.microsoft.com/office/drawing/2010/main" val="0"/>
              </a:ext>
            </a:extLst>
          </a:blip>
          <a:srcRect l="6817" t="7025" r="5230" b="6817"/>
          <a:stretch/>
        </p:blipFill>
        <p:spPr>
          <a:xfrm>
            <a:off x="2551768" y="2273421"/>
            <a:ext cx="1118441" cy="1118441"/>
          </a:xfrm>
          <a:prstGeom prst="ellipse">
            <a:avLst/>
          </a:prstGeom>
        </p:spPr>
      </p:pic>
      <p:sp>
        <p:nvSpPr>
          <p:cNvPr id="16" name="TextBox 15"/>
          <p:cNvSpPr txBox="1"/>
          <p:nvPr/>
        </p:nvSpPr>
        <p:spPr>
          <a:xfrm>
            <a:off x="4242131" y="2658416"/>
            <a:ext cx="4423847" cy="523220"/>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Sed</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ornare</a:t>
            </a:r>
            <a:r>
              <a:rPr lang="en-US" dirty="0">
                <a:solidFill>
                  <a:schemeClr val="tx1"/>
                </a:solidFill>
                <a:latin typeface="Glacial Indifference" charset="0"/>
                <a:ea typeface="Glacial Indifference" charset="0"/>
                <a:cs typeface="Glacial Indifference" charset="0"/>
              </a:rPr>
              <a:t> at </a:t>
            </a:r>
            <a:r>
              <a:rPr lang="en-US" dirty="0" err="1">
                <a:solidFill>
                  <a:schemeClr val="tx1"/>
                </a:solidFill>
                <a:latin typeface="Glacial Indifference" charset="0"/>
                <a:ea typeface="Glacial Indifference" charset="0"/>
                <a:cs typeface="Glacial Indifference" charset="0"/>
              </a:rPr>
              <a:t>felis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vel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Suspendisse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suscipit</a:t>
            </a:r>
            <a:r>
              <a:rPr lang="en-US" dirty="0">
                <a:solidFill>
                  <a:schemeClr val="tx1"/>
                </a:solidFill>
                <a:latin typeface="Glacial Indifference" charset="0"/>
                <a:ea typeface="Glacial Indifference" charset="0"/>
                <a:cs typeface="Glacial Indifference" charset="0"/>
              </a:rPr>
              <a:t> quam in quam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nisi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smtClean="0">
                <a:solidFill>
                  <a:schemeClr val="tx1"/>
                </a:solidFill>
                <a:latin typeface="Glacial Indifference" charset="0"/>
                <a:ea typeface="Glacial Indifference" charset="0"/>
                <a:cs typeface="Glacial Indifference" charset="0"/>
              </a:rPr>
              <a:t>Donec</a:t>
            </a:r>
            <a:endParaRPr lang="en-US" dirty="0">
              <a:solidFill>
                <a:schemeClr val="tx1"/>
              </a:solidFill>
              <a:latin typeface="Glacial Indifference" charset="0"/>
              <a:ea typeface="Glacial Indifference" charset="0"/>
              <a:cs typeface="Glacial Indifference" charset="0"/>
            </a:endParaRPr>
          </a:p>
        </p:txBody>
      </p:sp>
      <p:pic>
        <p:nvPicPr>
          <p:cNvPr id="22" name="Picture 21"/>
          <p:cNvPicPr>
            <a:picLocks noChangeAspect="1"/>
          </p:cNvPicPr>
          <p:nvPr/>
        </p:nvPicPr>
        <p:blipFill>
          <a:blip r:embed="rId5"/>
          <a:stretch>
            <a:fillRect/>
          </a:stretch>
        </p:blipFill>
        <p:spPr>
          <a:xfrm>
            <a:off x="173737" y="137160"/>
            <a:ext cx="883919" cy="100584"/>
          </a:xfrm>
          <a:prstGeom prst="rect">
            <a:avLst/>
          </a:prstGeom>
        </p:spPr>
      </p:pic>
      <p:sp>
        <p:nvSpPr>
          <p:cNvPr id="23" name="TextBox 22"/>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SOLUTION | </a:t>
            </a:r>
            <a:r>
              <a:rPr lang="en-US" sz="1100" b="1" dirty="0" smtClean="0">
                <a:solidFill>
                  <a:schemeClr val="bg1"/>
                </a:solidFill>
                <a:latin typeface="Glacial Indifference" charset="0"/>
                <a:ea typeface="Glacial Indifference" charset="0"/>
                <a:cs typeface="Glacial Indifference" charset="0"/>
              </a:rPr>
              <a:t>BUSINESS</a:t>
            </a:r>
            <a:endParaRPr lang="en-US" sz="1100" b="1" dirty="0">
              <a:solidFill>
                <a:schemeClr val="bg1"/>
              </a:solidFill>
              <a:latin typeface="Glacial Indifference" charset="0"/>
              <a:ea typeface="Glacial Indifference" charset="0"/>
              <a:cs typeface="Glacial Indifference"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7" name="Shape 414"/>
          <p:cNvSpPr/>
          <p:nvPr/>
        </p:nvSpPr>
        <p:spPr>
          <a:xfrm rot="10800000" flipH="1">
            <a:off x="3070444" y="0"/>
            <a:ext cx="6089904" cy="5143500"/>
          </a:xfrm>
          <a:prstGeom prst="round2SameRect">
            <a:avLst>
              <a:gd name="adj1" fmla="val 0"/>
              <a:gd name="adj2" fmla="val 0"/>
            </a:avLst>
          </a:prstGeom>
          <a:solidFill>
            <a:srgbClr val="70E4F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Glacial Indifference" charset="0"/>
              <a:ea typeface="Glacial Indifference" charset="0"/>
              <a:cs typeface="Glacial Indifference" charset="0"/>
            </a:endParaRPr>
          </a:p>
        </p:txBody>
      </p:sp>
      <p:sp>
        <p:nvSpPr>
          <p:cNvPr id="406" name="Shape 406"/>
          <p:cNvSpPr txBox="1">
            <a:spLocks noGrp="1"/>
          </p:cNvSpPr>
          <p:nvPr>
            <p:ph type="sldNum" idx="12"/>
          </p:nvPr>
        </p:nvSpPr>
        <p:spPr>
          <a:xfrm>
            <a:off x="8686800" y="4829783"/>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Glacial Indifference" charset="0"/>
                <a:ea typeface="Glacial Indifference" charset="0"/>
                <a:cs typeface="Glacial Indifference" charset="0"/>
                <a:sym typeface="Montserrat"/>
              </a:rPr>
              <a:t>15</a:t>
            </a:fld>
            <a:endParaRPr dirty="0">
              <a:latin typeface="Glacial Indifference" charset="0"/>
              <a:ea typeface="Glacial Indifference" charset="0"/>
              <a:cs typeface="Glacial Indifference" charset="0"/>
              <a:sym typeface="Montserrat"/>
            </a:endParaRPr>
          </a:p>
        </p:txBody>
      </p:sp>
      <p:sp>
        <p:nvSpPr>
          <p:cNvPr id="12" name="TextBox 11"/>
          <p:cNvSpPr txBox="1"/>
          <p:nvPr/>
        </p:nvSpPr>
        <p:spPr>
          <a:xfrm>
            <a:off x="4263351" y="3622993"/>
            <a:ext cx="4021742" cy="369332"/>
          </a:xfrm>
          <a:prstGeom prst="rect">
            <a:avLst/>
          </a:prstGeom>
          <a:noFill/>
        </p:spPr>
        <p:txBody>
          <a:bodyPr wrap="square" rtlCol="0">
            <a:spAutoFit/>
          </a:bodyPr>
          <a:lstStyle/>
          <a:p>
            <a:r>
              <a:rPr lang="en-US" sz="1800" dirty="0">
                <a:solidFill>
                  <a:schemeClr val="tx1"/>
                </a:solidFill>
                <a:latin typeface="Glacial Indifference" charset="0"/>
                <a:ea typeface="Glacial Indifference" charset="0"/>
                <a:cs typeface="Glacial Indifference" charset="0"/>
              </a:rPr>
              <a:t>Head of Biz Dev </a:t>
            </a:r>
            <a:r>
              <a:rPr lang="mr-IN" sz="1800" dirty="0">
                <a:solidFill>
                  <a:schemeClr val="tx1"/>
                </a:solidFill>
                <a:latin typeface="Glacial Indifference" charset="0"/>
                <a:ea typeface="Glacial Indifference" charset="0"/>
                <a:cs typeface="Glacial Indifference" charset="0"/>
              </a:rPr>
              <a:t>–</a:t>
            </a:r>
            <a:r>
              <a:rPr lang="en-US" sz="1800" dirty="0">
                <a:solidFill>
                  <a:schemeClr val="tx1"/>
                </a:solidFill>
                <a:latin typeface="Glacial Indifference" charset="0"/>
                <a:ea typeface="Glacial Indifference" charset="0"/>
                <a:cs typeface="Glacial Indifference" charset="0"/>
              </a:rPr>
              <a:t> Michael </a:t>
            </a:r>
            <a:r>
              <a:rPr lang="en-US" sz="1800" dirty="0" smtClean="0">
                <a:solidFill>
                  <a:schemeClr val="tx1"/>
                </a:solidFill>
                <a:latin typeface="Glacial Indifference" charset="0"/>
                <a:ea typeface="Glacial Indifference" charset="0"/>
                <a:cs typeface="Glacial Indifference" charset="0"/>
              </a:rPr>
              <a:t>Rojas</a:t>
            </a:r>
            <a:endParaRPr lang="en-US" sz="1800" dirty="0">
              <a:solidFill>
                <a:schemeClr val="tx1"/>
              </a:solidFill>
              <a:latin typeface="Glacial Indifference" charset="0"/>
              <a:ea typeface="Glacial Indifference" charset="0"/>
              <a:cs typeface="Glacial Indifference" charset="0"/>
            </a:endParaRPr>
          </a:p>
        </p:txBody>
      </p:sp>
      <p:sp>
        <p:nvSpPr>
          <p:cNvPr id="13" name="TextBox 12"/>
          <p:cNvSpPr txBox="1"/>
          <p:nvPr/>
        </p:nvSpPr>
        <p:spPr>
          <a:xfrm>
            <a:off x="4245997" y="790275"/>
            <a:ext cx="2885575" cy="646331"/>
          </a:xfrm>
          <a:prstGeom prst="rect">
            <a:avLst/>
          </a:prstGeom>
          <a:noFill/>
        </p:spPr>
        <p:txBody>
          <a:bodyPr wrap="square" rtlCol="0">
            <a:spAutoFit/>
          </a:bodyPr>
          <a:lstStyle/>
          <a:p>
            <a:r>
              <a:rPr lang="en-US" sz="1800" dirty="0" smtClean="0">
                <a:solidFill>
                  <a:schemeClr val="tx1"/>
                </a:solidFill>
                <a:latin typeface="Glacial Indifference" charset="0"/>
                <a:ea typeface="Glacial Indifference" charset="0"/>
                <a:cs typeface="Glacial Indifference" charset="0"/>
              </a:rPr>
              <a:t>CEO </a:t>
            </a:r>
            <a:r>
              <a:rPr lang="mr-IN" sz="1800" dirty="0" smtClean="0">
                <a:solidFill>
                  <a:schemeClr val="tx1"/>
                </a:solidFill>
                <a:latin typeface="Glacial Indifference" charset="0"/>
                <a:ea typeface="Glacial Indifference" charset="0"/>
                <a:cs typeface="Glacial Indifference" charset="0"/>
              </a:rPr>
              <a:t>–</a:t>
            </a:r>
            <a:r>
              <a:rPr lang="en-US" sz="1800" dirty="0" smtClean="0">
                <a:solidFill>
                  <a:schemeClr val="tx1"/>
                </a:solidFill>
                <a:latin typeface="Glacial Indifference" charset="0"/>
                <a:ea typeface="Glacial Indifference" charset="0"/>
                <a:cs typeface="Glacial Indifference" charset="0"/>
              </a:rPr>
              <a:t> </a:t>
            </a:r>
            <a:r>
              <a:rPr lang="en-US" sz="1800" dirty="0">
                <a:solidFill>
                  <a:schemeClr val="tx1"/>
                </a:solidFill>
                <a:latin typeface="Glacial Indifference" charset="0"/>
                <a:ea typeface="Glacial Indifference" charset="0"/>
                <a:cs typeface="Glacial Indifference" charset="0"/>
              </a:rPr>
              <a:t>Austin Cohen</a:t>
            </a:r>
          </a:p>
          <a:p>
            <a:endParaRPr lang="en-US" sz="1800" dirty="0">
              <a:solidFill>
                <a:schemeClr val="tx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864" y="3701101"/>
            <a:ext cx="1133159" cy="1133159"/>
          </a:xfrm>
          <a:prstGeom prst="ellipse">
            <a:avLst/>
          </a:prstGeom>
        </p:spPr>
      </p:pic>
      <p:pic>
        <p:nvPicPr>
          <p:cNvPr id="5" name="Picture 4" descr="2211019-large.jpg"/>
          <p:cNvPicPr>
            <a:picLocks noChangeAspect="1"/>
          </p:cNvPicPr>
          <p:nvPr/>
        </p:nvPicPr>
        <p:blipFill rotWithShape="1">
          <a:blip r:embed="rId4">
            <a:extLst>
              <a:ext uri="{28A0092B-C50C-407E-A947-70E740481C1C}">
                <a14:useLocalDpi xmlns:a14="http://schemas.microsoft.com/office/drawing/2010/main" val="0"/>
              </a:ext>
            </a:extLst>
          </a:blip>
          <a:srcRect l="6817" t="7025" r="5230" b="6817"/>
          <a:stretch/>
        </p:blipFill>
        <p:spPr>
          <a:xfrm>
            <a:off x="2522033" y="896597"/>
            <a:ext cx="1145693" cy="1145693"/>
          </a:xfrm>
          <a:prstGeom prst="ellipse">
            <a:avLst/>
          </a:prstGeom>
        </p:spPr>
      </p:pic>
      <p:sp>
        <p:nvSpPr>
          <p:cNvPr id="18" name="TextBox 17"/>
          <p:cNvSpPr txBox="1"/>
          <p:nvPr/>
        </p:nvSpPr>
        <p:spPr>
          <a:xfrm>
            <a:off x="4242131" y="3997518"/>
            <a:ext cx="4522280" cy="738664"/>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Aliquam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fringilla</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aliquet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aliquet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Nulla</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facilisi</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Proin</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ut</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nisl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Pellentesque</a:t>
            </a:r>
            <a:r>
              <a:rPr lang="en-US" dirty="0">
                <a:solidFill>
                  <a:schemeClr val="tx1"/>
                </a:solidFill>
                <a:latin typeface="Glacial Indifference" charset="0"/>
                <a:ea typeface="Glacial Indifference" charset="0"/>
                <a:cs typeface="Glacial Indifference" charset="0"/>
              </a:rPr>
              <a:t> habitant </a:t>
            </a:r>
            <a:r>
              <a:rPr lang="en-US" dirty="0" err="1">
                <a:solidFill>
                  <a:schemeClr val="tx1"/>
                </a:solidFill>
                <a:latin typeface="Glacial Indifference" charset="0"/>
                <a:ea typeface="Glacial Indifference" charset="0"/>
                <a:cs typeface="Glacial Indifference" charset="0"/>
              </a:rPr>
              <a:t>morbi</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tristique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senectus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netus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malesuada</a:t>
            </a:r>
            <a:r>
              <a:rPr lang="en-US" dirty="0">
                <a:solidFill>
                  <a:schemeClr val="tx1"/>
                </a:solidFill>
                <a:latin typeface="Glacial Indifference" charset="0"/>
                <a:ea typeface="Glacial Indifference" charset="0"/>
                <a:cs typeface="Glacial Indifference" charset="0"/>
              </a:rPr>
              <a:t> fames ac </a:t>
            </a:r>
            <a:r>
              <a:rPr lang="en-US" dirty="0" err="1">
                <a:solidFill>
                  <a:schemeClr val="tx1"/>
                </a:solidFill>
                <a:latin typeface="Glacial Indifference" charset="0"/>
                <a:ea typeface="Glacial Indifference" charset="0"/>
                <a:cs typeface="Glacial Indifference" charset="0"/>
              </a:rPr>
              <a:t>turpis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egestas</a:t>
            </a:r>
            <a:r>
              <a:rPr lang="en-US" dirty="0">
                <a:solidFill>
                  <a:schemeClr val="tx1"/>
                </a:solidFill>
                <a:latin typeface="Glacial Indifference" charset="0"/>
                <a:ea typeface="Glacial Indifference" charset="0"/>
                <a:cs typeface="Glacial Indifference" charset="0"/>
              </a:rPr>
              <a:t>.</a:t>
            </a:r>
          </a:p>
        </p:txBody>
      </p:sp>
      <p:sp>
        <p:nvSpPr>
          <p:cNvPr id="19" name="TextBox 18"/>
          <p:cNvSpPr txBox="1"/>
          <p:nvPr/>
        </p:nvSpPr>
        <p:spPr>
          <a:xfrm>
            <a:off x="4242130" y="1183341"/>
            <a:ext cx="4423847" cy="954107"/>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Sed</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ornare</a:t>
            </a:r>
            <a:r>
              <a:rPr lang="en-US" dirty="0">
                <a:solidFill>
                  <a:schemeClr val="tx1"/>
                </a:solidFill>
                <a:latin typeface="Glacial Indifference" charset="0"/>
                <a:ea typeface="Glacial Indifference" charset="0"/>
                <a:cs typeface="Glacial Indifference" charset="0"/>
              </a:rPr>
              <a:t> at </a:t>
            </a:r>
            <a:r>
              <a:rPr lang="en-US" dirty="0" err="1">
                <a:solidFill>
                  <a:schemeClr val="tx1"/>
                </a:solidFill>
                <a:latin typeface="Glacial Indifference" charset="0"/>
                <a:ea typeface="Glacial Indifference" charset="0"/>
                <a:cs typeface="Glacial Indifference" charset="0"/>
              </a:rPr>
              <a:t>felis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vel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Suspendisse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suscipit</a:t>
            </a:r>
            <a:r>
              <a:rPr lang="en-US" dirty="0">
                <a:solidFill>
                  <a:schemeClr val="tx1"/>
                </a:solidFill>
                <a:latin typeface="Glacial Indifference" charset="0"/>
                <a:ea typeface="Glacial Indifference" charset="0"/>
                <a:cs typeface="Glacial Indifference" charset="0"/>
              </a:rPr>
              <a:t> quam in quam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nisi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Donec</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cursus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efficitur</a:t>
            </a:r>
            <a:r>
              <a:rPr lang="en-US" dirty="0">
                <a:solidFill>
                  <a:schemeClr val="tx1"/>
                </a:solidFill>
                <a:latin typeface="Glacial Indifference" charset="0"/>
                <a:ea typeface="Glacial Indifference" charset="0"/>
                <a:cs typeface="Glacial Indifference" charset="0"/>
              </a:rPr>
              <a:t> mi,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egestas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nunc</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maximus</a:t>
            </a:r>
            <a:r>
              <a:rPr lang="en-US" dirty="0">
                <a:solidFill>
                  <a:schemeClr val="tx1"/>
                </a:solidFill>
                <a:latin typeface="Glacial Indifference" charset="0"/>
                <a:ea typeface="Glacial Indifference" charset="0"/>
                <a:cs typeface="Glacial Indifference" charset="0"/>
              </a:rPr>
              <a:t> sit </a:t>
            </a:r>
            <a:r>
              <a:rPr lang="en-US" dirty="0" err="1">
                <a:solidFill>
                  <a:schemeClr val="tx1"/>
                </a:solidFill>
                <a:latin typeface="Glacial Indifference" charset="0"/>
                <a:ea typeface="Glacial Indifference" charset="0"/>
                <a:cs typeface="Glacial Indifference" charset="0"/>
              </a:rPr>
              <a:t>amet</a:t>
            </a:r>
            <a:r>
              <a:rPr lang="en-US" dirty="0" smtClean="0">
                <a:solidFill>
                  <a:schemeClr val="tx1"/>
                </a:solidFill>
                <a:latin typeface="Glacial Indifference" charset="0"/>
                <a:ea typeface="Glacial Indifference" charset="0"/>
                <a:cs typeface="Glacial Indifference" charset="0"/>
              </a:rPr>
              <a:t>.</a:t>
            </a:r>
            <a:endParaRPr lang="en-US" dirty="0">
              <a:solidFill>
                <a:schemeClr val="tx1"/>
              </a:solidFill>
              <a:latin typeface="Glacial Indifference" charset="0"/>
              <a:ea typeface="Glacial Indifference" charset="0"/>
              <a:cs typeface="Glacial Indifference" charset="0"/>
            </a:endParaRPr>
          </a:p>
        </p:txBody>
      </p:sp>
      <p:sp>
        <p:nvSpPr>
          <p:cNvPr id="21" name="TextBox 20"/>
          <p:cNvSpPr txBox="1"/>
          <p:nvPr/>
        </p:nvSpPr>
        <p:spPr>
          <a:xfrm>
            <a:off x="228397" y="348781"/>
            <a:ext cx="4343603" cy="605294"/>
          </a:xfrm>
          <a:prstGeom prst="rect">
            <a:avLst/>
          </a:prstGeom>
          <a:noFill/>
        </p:spPr>
        <p:txBody>
          <a:bodyPr wrap="square" rtlCol="0">
            <a:spAutoFit/>
          </a:bodyPr>
          <a:lstStyle/>
          <a:p>
            <a:pPr>
              <a:lnSpc>
                <a:spcPts val="4000"/>
              </a:lnSpc>
            </a:pPr>
            <a:r>
              <a:rPr lang="en-US" sz="2400" b="1" dirty="0" smtClean="0">
                <a:solidFill>
                  <a:schemeClr val="tx1"/>
                </a:solidFill>
                <a:latin typeface="Glacial Indifference" charset="0"/>
                <a:ea typeface="Glacial Indifference" charset="0"/>
                <a:cs typeface="Glacial Indifference" charset="0"/>
              </a:rPr>
              <a:t>Advisory Board</a:t>
            </a:r>
            <a:endParaRPr lang="en-US" sz="2400" b="1" dirty="0">
              <a:solidFill>
                <a:schemeClr val="tx1"/>
              </a:solidFill>
              <a:latin typeface="Glacial Indifference" charset="0"/>
              <a:ea typeface="Glacial Indifference" charset="0"/>
              <a:cs typeface="Glacial Indifference" charset="0"/>
            </a:endParaRPr>
          </a:p>
        </p:txBody>
      </p:sp>
      <p:sp>
        <p:nvSpPr>
          <p:cNvPr id="14" name="TextBox 13"/>
          <p:cNvSpPr txBox="1"/>
          <p:nvPr/>
        </p:nvSpPr>
        <p:spPr>
          <a:xfrm>
            <a:off x="4242131" y="2330830"/>
            <a:ext cx="2885575" cy="369332"/>
          </a:xfrm>
          <a:prstGeom prst="rect">
            <a:avLst/>
          </a:prstGeom>
          <a:noFill/>
        </p:spPr>
        <p:txBody>
          <a:bodyPr wrap="square" rtlCol="0">
            <a:spAutoFit/>
          </a:bodyPr>
          <a:lstStyle/>
          <a:p>
            <a:r>
              <a:rPr lang="en-US" sz="1800" dirty="0" smtClean="0">
                <a:solidFill>
                  <a:schemeClr val="tx1"/>
                </a:solidFill>
                <a:latin typeface="Glacial Indifference" charset="0"/>
                <a:ea typeface="Glacial Indifference" charset="0"/>
                <a:cs typeface="Glacial Indifference" charset="0"/>
              </a:rPr>
              <a:t>TBD </a:t>
            </a:r>
            <a:r>
              <a:rPr lang="mr-IN" sz="1800" dirty="0" smtClean="0">
                <a:solidFill>
                  <a:schemeClr val="tx1"/>
                </a:solidFill>
                <a:latin typeface="Glacial Indifference" charset="0"/>
                <a:ea typeface="Glacial Indifference" charset="0"/>
                <a:cs typeface="Glacial Indifference" charset="0"/>
              </a:rPr>
              <a:t>–</a:t>
            </a:r>
            <a:r>
              <a:rPr lang="en-US" sz="1800" dirty="0" smtClean="0">
                <a:solidFill>
                  <a:schemeClr val="tx1"/>
                </a:solidFill>
                <a:latin typeface="Glacial Indifference" charset="0"/>
                <a:ea typeface="Glacial Indifference" charset="0"/>
                <a:cs typeface="Glacial Indifference" charset="0"/>
              </a:rPr>
              <a:t> Kevin Batista</a:t>
            </a:r>
            <a:endParaRPr lang="en-US" sz="1800" dirty="0">
              <a:solidFill>
                <a:schemeClr val="tx1"/>
              </a:solidFill>
              <a:latin typeface="Glacial Indifference" charset="0"/>
              <a:ea typeface="Glacial Indifference" charset="0"/>
              <a:cs typeface="Glacial Indifference" charset="0"/>
            </a:endParaRPr>
          </a:p>
        </p:txBody>
      </p:sp>
      <p:pic>
        <p:nvPicPr>
          <p:cNvPr id="15" name="Picture 14" descr="2211019-large.jpg"/>
          <p:cNvPicPr>
            <a:picLocks noChangeAspect="1"/>
          </p:cNvPicPr>
          <p:nvPr/>
        </p:nvPicPr>
        <p:blipFill rotWithShape="1">
          <a:blip r:embed="rId4">
            <a:extLst>
              <a:ext uri="{28A0092B-C50C-407E-A947-70E740481C1C}">
                <a14:useLocalDpi xmlns:a14="http://schemas.microsoft.com/office/drawing/2010/main" val="0"/>
              </a:ext>
            </a:extLst>
          </a:blip>
          <a:srcRect l="6817" t="7025" r="5230" b="6817"/>
          <a:stretch/>
        </p:blipFill>
        <p:spPr>
          <a:xfrm>
            <a:off x="2551768" y="2273421"/>
            <a:ext cx="1118441" cy="1118441"/>
          </a:xfrm>
          <a:prstGeom prst="ellipse">
            <a:avLst/>
          </a:prstGeom>
        </p:spPr>
      </p:pic>
      <p:sp>
        <p:nvSpPr>
          <p:cNvPr id="16" name="TextBox 15"/>
          <p:cNvSpPr txBox="1"/>
          <p:nvPr/>
        </p:nvSpPr>
        <p:spPr>
          <a:xfrm>
            <a:off x="4242131" y="2658416"/>
            <a:ext cx="4423847" cy="523220"/>
          </a:xfrm>
          <a:prstGeom prst="rect">
            <a:avLst/>
          </a:prstGeom>
          <a:noFill/>
        </p:spPr>
        <p:txBody>
          <a:bodyPr wrap="square" rtlCol="0">
            <a:spAutoFit/>
          </a:bodyPr>
          <a:lstStyle/>
          <a:p>
            <a:r>
              <a:rPr lang="en-US" dirty="0" err="1">
                <a:solidFill>
                  <a:schemeClr val="tx1"/>
                </a:solidFill>
                <a:latin typeface="Glacial Indifference" charset="0"/>
                <a:ea typeface="Glacial Indifference" charset="0"/>
                <a:cs typeface="Glacial Indifference" charset="0"/>
              </a:rPr>
              <a:t>Sed</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ornare</a:t>
            </a:r>
            <a:r>
              <a:rPr lang="en-US" dirty="0">
                <a:solidFill>
                  <a:schemeClr val="tx1"/>
                </a:solidFill>
                <a:latin typeface="Glacial Indifference" charset="0"/>
                <a:ea typeface="Glacial Indifference" charset="0"/>
                <a:cs typeface="Glacial Indifference" charset="0"/>
              </a:rPr>
              <a:t> at </a:t>
            </a:r>
            <a:r>
              <a:rPr lang="en-US" dirty="0" err="1">
                <a:solidFill>
                  <a:schemeClr val="tx1"/>
                </a:solidFill>
                <a:latin typeface="Glacial Indifference" charset="0"/>
                <a:ea typeface="Glacial Indifference" charset="0"/>
                <a:cs typeface="Glacial Indifference" charset="0"/>
              </a:rPr>
              <a:t>felis</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vel</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bibendum</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Suspendisse</a:t>
            </a:r>
            <a:r>
              <a:rPr lang="en-US" dirty="0">
                <a:solidFill>
                  <a:schemeClr val="tx1"/>
                </a:solidFill>
                <a:latin typeface="Glacial Indifference" charset="0"/>
                <a:ea typeface="Glacial Indifference" charset="0"/>
                <a:cs typeface="Glacial Indifference" charset="0"/>
              </a:rPr>
              <a:t> </a:t>
            </a:r>
            <a:r>
              <a:rPr lang="en-US" dirty="0" err="1">
                <a:solidFill>
                  <a:schemeClr val="tx1"/>
                </a:solidFill>
                <a:latin typeface="Glacial Indifference" charset="0"/>
                <a:ea typeface="Glacial Indifference" charset="0"/>
                <a:cs typeface="Glacial Indifference" charset="0"/>
              </a:rPr>
              <a:t>suscipit</a:t>
            </a:r>
            <a:r>
              <a:rPr lang="en-US" dirty="0">
                <a:solidFill>
                  <a:schemeClr val="tx1"/>
                </a:solidFill>
                <a:latin typeface="Glacial Indifference" charset="0"/>
                <a:ea typeface="Glacial Indifference" charset="0"/>
                <a:cs typeface="Glacial Indifference" charset="0"/>
              </a:rPr>
              <a:t> quam in quam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et </a:t>
            </a:r>
            <a:r>
              <a:rPr lang="en-US" dirty="0" err="1">
                <a:solidFill>
                  <a:schemeClr val="tx1"/>
                </a:solidFill>
                <a:latin typeface="Glacial Indifference" charset="0"/>
                <a:ea typeface="Glacial Indifference" charset="0"/>
                <a:cs typeface="Glacial Indifference" charset="0"/>
              </a:rPr>
              <a:t>facilisis</a:t>
            </a:r>
            <a:r>
              <a:rPr lang="en-US" dirty="0">
                <a:solidFill>
                  <a:schemeClr val="tx1"/>
                </a:solidFill>
                <a:latin typeface="Glacial Indifference" charset="0"/>
                <a:ea typeface="Glacial Indifference" charset="0"/>
                <a:cs typeface="Glacial Indifference" charset="0"/>
              </a:rPr>
              <a:t> nisi </a:t>
            </a:r>
            <a:r>
              <a:rPr lang="en-US" dirty="0" err="1">
                <a:solidFill>
                  <a:schemeClr val="tx1"/>
                </a:solidFill>
                <a:latin typeface="Glacial Indifference" charset="0"/>
                <a:ea typeface="Glacial Indifference" charset="0"/>
                <a:cs typeface="Glacial Indifference" charset="0"/>
              </a:rPr>
              <a:t>pulvinar</a:t>
            </a:r>
            <a:r>
              <a:rPr lang="en-US" dirty="0">
                <a:solidFill>
                  <a:schemeClr val="tx1"/>
                </a:solidFill>
                <a:latin typeface="Glacial Indifference" charset="0"/>
                <a:ea typeface="Glacial Indifference" charset="0"/>
                <a:cs typeface="Glacial Indifference" charset="0"/>
              </a:rPr>
              <a:t>. </a:t>
            </a:r>
            <a:r>
              <a:rPr lang="en-US" dirty="0" err="1" smtClean="0">
                <a:solidFill>
                  <a:schemeClr val="tx1"/>
                </a:solidFill>
                <a:latin typeface="Glacial Indifference" charset="0"/>
                <a:ea typeface="Glacial Indifference" charset="0"/>
                <a:cs typeface="Glacial Indifference" charset="0"/>
              </a:rPr>
              <a:t>Donec</a:t>
            </a:r>
            <a:endParaRPr lang="en-US" dirty="0">
              <a:solidFill>
                <a:schemeClr val="tx1"/>
              </a:solidFill>
              <a:latin typeface="Glacial Indifference" charset="0"/>
              <a:ea typeface="Glacial Indifference" charset="0"/>
              <a:cs typeface="Glacial Indifference" charset="0"/>
            </a:endParaRPr>
          </a:p>
        </p:txBody>
      </p:sp>
      <p:pic>
        <p:nvPicPr>
          <p:cNvPr id="23" name="Picture 22"/>
          <p:cNvPicPr>
            <a:picLocks noChangeAspect="1"/>
          </p:cNvPicPr>
          <p:nvPr/>
        </p:nvPicPr>
        <p:blipFill>
          <a:blip r:embed="rId5"/>
          <a:stretch>
            <a:fillRect/>
          </a:stretch>
        </p:blipFill>
        <p:spPr>
          <a:xfrm>
            <a:off x="173737" y="137160"/>
            <a:ext cx="883919" cy="100584"/>
          </a:xfrm>
          <a:prstGeom prst="rect">
            <a:avLst/>
          </a:prstGeom>
        </p:spPr>
      </p:pic>
      <p:sp>
        <p:nvSpPr>
          <p:cNvPr id="24" name="TextBox 23"/>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SOLUTION | </a:t>
            </a:r>
            <a:r>
              <a:rPr lang="en-US" sz="1100" b="1" dirty="0" smtClean="0">
                <a:solidFill>
                  <a:schemeClr val="bg1"/>
                </a:solidFill>
                <a:latin typeface="Glacial Indifference" charset="0"/>
                <a:ea typeface="Glacial Indifference" charset="0"/>
                <a:cs typeface="Glacial Indifference" charset="0"/>
              </a:rPr>
              <a:t>BUSINESS</a:t>
            </a:r>
            <a:endParaRPr lang="en-US" sz="1100" b="1"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686973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899" y="-326783"/>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dirty="0" smtClean="0">
                <a:solidFill>
                  <a:schemeClr val="bg1"/>
                </a:solidFill>
                <a:latin typeface="Alternate Gothic No3 D" charset="0"/>
                <a:ea typeface="Alternate Gothic No3 D" charset="0"/>
                <a:cs typeface="Alternate Gothic No3 D" charset="0"/>
                <a:sym typeface="Montserrat SemiBold"/>
              </a:rPr>
              <a:t>Workout</a:t>
            </a:r>
            <a:r>
              <a:rPr lang="en-US" sz="3600" dirty="0" smtClean="0">
                <a:solidFill>
                  <a:schemeClr val="bg1"/>
                </a:solidFill>
                <a:latin typeface="Alternate Gothic No3 D" charset="0"/>
                <a:ea typeface="Alternate Gothic No3 D" charset="0"/>
                <a:cs typeface="Alternate Gothic No3 D" charset="0"/>
                <a:sym typeface="Montserrat SemiBold"/>
              </a:rPr>
              <a:t> w</a:t>
            </a:r>
            <a:r>
              <a:rPr lang="en" sz="3600" dirty="0" err="1" smtClean="0">
                <a:solidFill>
                  <a:schemeClr val="bg1"/>
                </a:solidFill>
                <a:latin typeface="Alternate Gothic No3 D" charset="0"/>
                <a:ea typeface="Alternate Gothic No3 D" charset="0"/>
                <a:cs typeface="Alternate Gothic No3 D" charset="0"/>
                <a:sym typeface="Montserrat SemiBold"/>
              </a:rPr>
              <a:t>herever</a:t>
            </a:r>
            <a:r>
              <a:rPr lang="en" sz="3600" dirty="0">
                <a:solidFill>
                  <a:schemeClr val="bg1"/>
                </a:solidFill>
                <a:latin typeface="Alternate Gothic No3 D" charset="0"/>
                <a:ea typeface="Alternate Gothic No3 D" charset="0"/>
                <a:cs typeface="Alternate Gothic No3 D" charset="0"/>
                <a:sym typeface="Montserrat SemiBold"/>
              </a:rPr>
              <a:t>, </a:t>
            </a:r>
            <a:r>
              <a:rPr lang="en" sz="3600" dirty="0" smtClean="0">
                <a:solidFill>
                  <a:schemeClr val="bg1"/>
                </a:solidFill>
                <a:latin typeface="Alternate Gothic No3 D" charset="0"/>
                <a:ea typeface="Alternate Gothic No3 D" charset="0"/>
                <a:cs typeface="Alternate Gothic No3 D" charset="0"/>
                <a:sym typeface="Montserrat SemiBold"/>
              </a:rPr>
              <a:t>whenever.</a:t>
            </a:r>
            <a:r>
              <a:rPr lang="en-US" sz="3600" dirty="0" smtClean="0">
                <a:solidFill>
                  <a:schemeClr val="bg1"/>
                </a:solidFill>
                <a:latin typeface="Alternate Gothic No3 D" charset="0"/>
                <a:ea typeface="Alternate Gothic No3 D" charset="0"/>
                <a:cs typeface="Alternate Gothic No3 D" charset="0"/>
                <a:sym typeface="Montserrat SemiBold"/>
              </a:rPr>
              <a:t>  </a:t>
            </a:r>
            <a:r>
              <a:rPr lang="en" sz="3600" dirty="0" smtClean="0">
                <a:solidFill>
                  <a:schemeClr val="bg1"/>
                </a:solidFill>
                <a:latin typeface="Alternate Gothic No3 D" charset="0"/>
                <a:ea typeface="Alternate Gothic No3 D" charset="0"/>
                <a:cs typeface="Alternate Gothic No3 D" charset="0"/>
                <a:sym typeface="Montserrat SemiBold"/>
              </a:rPr>
              <a:t>Just</a:t>
            </a:r>
            <a:endParaRPr sz="3600" b="1" dirty="0">
              <a:solidFill>
                <a:schemeClr val="bg1"/>
              </a:solidFill>
              <a:latin typeface="MuseoSans" charset="0"/>
              <a:ea typeface="MuseoSans" charset="0"/>
              <a:cs typeface="MuseoSans" charset="0"/>
              <a:sym typeface="Montserrat SemiBold"/>
            </a:endParaRPr>
          </a:p>
        </p:txBody>
      </p:sp>
      <p:sp>
        <p:nvSpPr>
          <p:cNvPr id="443" name="Shape 44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16</a:t>
            </a:fld>
            <a:endParaRPr dirty="0">
              <a:solidFill>
                <a:schemeClr val="tx1"/>
              </a:solidFill>
              <a:latin typeface="Montserrat"/>
              <a:ea typeface="Montserrat"/>
              <a:cs typeface="Montserrat"/>
              <a:sym typeface="Montserrat"/>
            </a:endParaRPr>
          </a:p>
        </p:txBody>
      </p:sp>
      <p:sp>
        <p:nvSpPr>
          <p:cNvPr id="6" name="Shape 435"/>
          <p:cNvSpPr txBox="1"/>
          <p:nvPr/>
        </p:nvSpPr>
        <p:spPr>
          <a:xfrm>
            <a:off x="124425" y="3370313"/>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36138" y="2631649"/>
            <a:ext cx="1354545"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flexit</a:t>
            </a:r>
            <a:r>
              <a:rPr lang="en-US" b="1" dirty="0" err="1">
                <a:solidFill>
                  <a:schemeClr val="bg1"/>
                </a:solidFill>
                <a:latin typeface="MuseoSans" charset="0"/>
                <a:ea typeface="MuseoSans" charset="0"/>
                <a:cs typeface="MuseoSans" charset="0"/>
              </a:rPr>
              <a:t>@flex-</a:t>
            </a:r>
            <a:r>
              <a:rPr lang="en-US" b="1" dirty="0" err="1" smtClean="0">
                <a:solidFill>
                  <a:schemeClr val="bg1"/>
                </a:solidFill>
                <a:latin typeface="MuseoSans" charset="0"/>
                <a:ea typeface="MuseoSans" charset="0"/>
                <a:cs typeface="MuseoSans" charset="0"/>
              </a:rPr>
              <a:t>it.fit</a:t>
            </a:r>
            <a:endParaRPr lang="en-US" b="1" dirty="0">
              <a:solidFill>
                <a:schemeClr val="bg1"/>
              </a:solidFill>
              <a:latin typeface="MuseoSans" charset="0"/>
              <a:ea typeface="MuseoSans" charset="0"/>
              <a:cs typeface="MuseoSans" charset="0"/>
            </a:endParaRPr>
          </a:p>
        </p:txBody>
      </p:sp>
      <p:pic>
        <p:nvPicPr>
          <p:cNvPr id="10" name="Picture 9"/>
          <p:cNvPicPr>
            <a:picLocks noChangeAspect="1"/>
          </p:cNvPicPr>
          <p:nvPr/>
        </p:nvPicPr>
        <p:blipFill>
          <a:blip r:embed="rId3"/>
          <a:stretch>
            <a:fillRect/>
          </a:stretch>
        </p:blipFill>
        <p:spPr>
          <a:xfrm>
            <a:off x="1378959" y="1581523"/>
            <a:ext cx="6313997" cy="704278"/>
          </a:xfrm>
          <a:prstGeom prst="rect">
            <a:avLst/>
          </a:prstGeom>
        </p:spPr>
      </p:pic>
    </p:spTree>
    <p:extLst>
      <p:ext uri="{BB962C8B-B14F-4D97-AF65-F5344CB8AC3E}">
        <p14:creationId xmlns:p14="http://schemas.microsoft.com/office/powerpoint/2010/main" val="1595985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197"/>
        <p:cNvGrpSpPr/>
        <p:nvPr/>
      </p:nvGrpSpPr>
      <p:grpSpPr>
        <a:xfrm>
          <a:off x="0" y="0"/>
          <a:ext cx="0" cy="0"/>
          <a:chOff x="0" y="0"/>
          <a:chExt cx="0" cy="0"/>
        </a:xfrm>
      </p:grpSpPr>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17</a:t>
            </a:fld>
            <a:endParaRPr dirty="0">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207" name="Shape 207"/>
          <p:cNvPicPr preferRelativeResize="0"/>
          <p:nvPr/>
        </p:nvPicPr>
        <p:blipFill>
          <a:blip r:embed="rId3">
            <a:alphaModFix/>
          </a:blip>
          <a:stretch>
            <a:fillRect/>
          </a:stretch>
        </p:blipFill>
        <p:spPr>
          <a:xfrm>
            <a:off x="76250" y="4802476"/>
            <a:ext cx="662063" cy="264825"/>
          </a:xfrm>
          <a:prstGeom prst="rect">
            <a:avLst/>
          </a:prstGeom>
          <a:noFill/>
          <a:ln>
            <a:noFill/>
          </a:ln>
        </p:spPr>
      </p:pic>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err="1">
                <a:solidFill>
                  <a:schemeClr val="bg1"/>
                </a:solidFill>
                <a:latin typeface="Glacial Indifference" charset="0"/>
                <a:ea typeface="Glacial Indifference" charset="0"/>
                <a:cs typeface="Glacial Indifference" charset="0"/>
                <a:sym typeface="Montserrat Medium"/>
              </a:rPr>
              <a:t>FlexIt</a:t>
            </a:r>
            <a:r>
              <a:rPr lang="en-US" sz="3200" b="1" dirty="0">
                <a:solidFill>
                  <a:schemeClr val="bg1"/>
                </a:solidFill>
                <a:latin typeface="Glacial Indifference" charset="0"/>
                <a:ea typeface="Glacial Indifference" charset="0"/>
                <a:cs typeface="Glacial Indifference" charset="0"/>
                <a:sym typeface="Montserrat Medium"/>
              </a:rPr>
              <a:t>!</a:t>
            </a:r>
            <a:endParaRPr sz="3200" b="1" dirty="0">
              <a:solidFill>
                <a:schemeClr val="bg1"/>
              </a:solidFill>
              <a:latin typeface="Glacial Indifference" charset="0"/>
              <a:ea typeface="Glacial Indifference" charset="0"/>
              <a:cs typeface="Glacial Indifference" charset="0"/>
              <a:sym typeface="Montserrat Medium"/>
            </a:endParaRPr>
          </a:p>
        </p:txBody>
      </p:sp>
      <p:pic>
        <p:nvPicPr>
          <p:cNvPr id="51" name="Picture 50"/>
          <p:cNvPicPr>
            <a:picLocks noChangeAspect="1"/>
          </p:cNvPicPr>
          <p:nvPr/>
        </p:nvPicPr>
        <p:blipFill>
          <a:blip r:embed="rId4"/>
          <a:stretch>
            <a:fillRect/>
          </a:stretch>
        </p:blipFill>
        <p:spPr>
          <a:xfrm>
            <a:off x="7911079" y="336181"/>
            <a:ext cx="989218" cy="1999293"/>
          </a:xfrm>
          <a:prstGeom prst="rect">
            <a:avLst/>
          </a:prstGeom>
        </p:spPr>
      </p:pic>
      <p:pic>
        <p:nvPicPr>
          <p:cNvPr id="53" name="Picture 52"/>
          <p:cNvPicPr>
            <a:picLocks noChangeAspect="1"/>
          </p:cNvPicPr>
          <p:nvPr/>
        </p:nvPicPr>
        <p:blipFill>
          <a:blip r:embed="rId5"/>
          <a:stretch>
            <a:fillRect/>
          </a:stretch>
        </p:blipFill>
        <p:spPr>
          <a:xfrm>
            <a:off x="121483" y="276144"/>
            <a:ext cx="996463" cy="2013937"/>
          </a:xfrm>
          <a:prstGeom prst="rect">
            <a:avLst/>
          </a:prstGeom>
        </p:spPr>
      </p:pic>
      <p:pic>
        <p:nvPicPr>
          <p:cNvPr id="54" name="Picture 53"/>
          <p:cNvPicPr>
            <a:picLocks noChangeAspect="1"/>
          </p:cNvPicPr>
          <p:nvPr/>
        </p:nvPicPr>
        <p:blipFill>
          <a:blip r:embed="rId6"/>
          <a:stretch>
            <a:fillRect/>
          </a:stretch>
        </p:blipFill>
        <p:spPr>
          <a:xfrm>
            <a:off x="168144" y="2635662"/>
            <a:ext cx="1054938" cy="2132119"/>
          </a:xfrm>
          <a:prstGeom prst="rect">
            <a:avLst/>
          </a:prstGeom>
        </p:spPr>
      </p:pic>
      <p:pic>
        <p:nvPicPr>
          <p:cNvPr id="55" name="Picture 54"/>
          <p:cNvPicPr>
            <a:picLocks noChangeAspect="1"/>
          </p:cNvPicPr>
          <p:nvPr/>
        </p:nvPicPr>
        <p:blipFill>
          <a:blip r:embed="rId7"/>
          <a:stretch>
            <a:fillRect/>
          </a:stretch>
        </p:blipFill>
        <p:spPr>
          <a:xfrm>
            <a:off x="7895057" y="2713830"/>
            <a:ext cx="1010579" cy="2042465"/>
          </a:xfrm>
          <a:prstGeom prst="rect">
            <a:avLst/>
          </a:prstGeom>
        </p:spPr>
      </p:pic>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122983"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8"/>
          <a:stretch>
            <a:fillRect/>
          </a:stretch>
        </p:blipFill>
        <p:spPr>
          <a:xfrm>
            <a:off x="4513686" y="-1085568"/>
            <a:ext cx="4097059" cy="456995"/>
          </a:xfrm>
          <a:prstGeom prst="rect">
            <a:avLst/>
          </a:prstGeom>
        </p:spPr>
      </p:pic>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and classes in your community</a:t>
            </a:r>
            <a:endParaRPr lang="en-US" dirty="0">
              <a:solidFill>
                <a:schemeClr val="bg1"/>
              </a:solidFill>
              <a:latin typeface="Glacial Indifference" charset="0"/>
              <a:ea typeface="Glacial Indifference" charset="0"/>
              <a:cs typeface="Glacial Indifference" charset="0"/>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t>
            </a:r>
            <a:r>
              <a:rPr lang="en-US" smtClean="0">
                <a:solidFill>
                  <a:schemeClr val="bg1"/>
                </a:solidFill>
                <a:latin typeface="Glacial Indifference" charset="0"/>
                <a:ea typeface="Glacial Indifference" charset="0"/>
                <a:cs typeface="Glacial Indifference" charset="0"/>
              </a:rPr>
              <a:t>activity and progress</a:t>
            </a:r>
            <a:endParaRPr lang="en-US" dirty="0">
              <a:solidFill>
                <a:schemeClr val="bg1"/>
              </a:solidFill>
              <a:latin typeface="Glacial Indifference" charset="0"/>
              <a:ea typeface="Glacial Indifference" charset="0"/>
              <a:cs typeface="Glacial Indifference" charset="0"/>
            </a:endParaRPr>
          </a:p>
        </p:txBody>
      </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2226228" y="1575322"/>
            <a:ext cx="4691539" cy="1925992"/>
            <a:chOff x="2226228" y="1575322"/>
            <a:chExt cx="4691539" cy="1925992"/>
          </a:xfrm>
        </p:grpSpPr>
        <p:sp>
          <p:nvSpPr>
            <p:cNvPr id="73" name="Shape 414"/>
            <p:cNvSpPr/>
            <p:nvPr/>
          </p:nvSpPr>
          <p:spPr>
            <a:xfrm rot="10800000" flipH="1">
              <a:off x="2226228" y="1575322"/>
              <a:ext cx="4691539" cy="1925992"/>
            </a:xfrm>
            <a:prstGeom prst="round2SameRect">
              <a:avLst>
                <a:gd name="adj1" fmla="val 9410"/>
                <a:gd name="adj2" fmla="val 9410"/>
              </a:avLst>
            </a:prstGeom>
            <a:solidFill>
              <a:schemeClr val="bg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1" name="Picture 70"/>
            <p:cNvPicPr>
              <a:picLocks noChangeAspect="1"/>
            </p:cNvPicPr>
            <p:nvPr/>
          </p:nvPicPr>
          <p:blipFill>
            <a:blip r:embed="rId9"/>
            <a:stretch>
              <a:fillRect/>
            </a:stretch>
          </p:blipFill>
          <p:spPr>
            <a:xfrm>
              <a:off x="2427039" y="1966716"/>
              <a:ext cx="4289915" cy="1129386"/>
            </a:xfrm>
            <a:prstGeom prst="rect">
              <a:avLst/>
            </a:prstGeom>
          </p:spPr>
        </p:pic>
      </p:grpSp>
    </p:spTree>
    <p:extLst>
      <p:ext uri="{BB962C8B-B14F-4D97-AF65-F5344CB8AC3E}">
        <p14:creationId xmlns:p14="http://schemas.microsoft.com/office/powerpoint/2010/main" val="725120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1AF"/>
        </a:solidFill>
        <a:effectLst/>
      </p:bgPr>
    </p:bg>
    <p:spTree>
      <p:nvGrpSpPr>
        <p:cNvPr id="1" name="Shape 306"/>
        <p:cNvGrpSpPr/>
        <p:nvPr/>
      </p:nvGrpSpPr>
      <p:grpSpPr>
        <a:xfrm>
          <a:off x="0" y="0"/>
          <a:ext cx="0" cy="0"/>
          <a:chOff x="0" y="0"/>
          <a:chExt cx="0" cy="0"/>
        </a:xfrm>
      </p:grpSpPr>
      <p:sp>
        <p:nvSpPr>
          <p:cNvPr id="95" name="Rounded Rectangle 94"/>
          <p:cNvSpPr/>
          <p:nvPr/>
        </p:nvSpPr>
        <p:spPr>
          <a:xfrm>
            <a:off x="876353" y="1019357"/>
            <a:ext cx="2397034" cy="1647216"/>
          </a:xfrm>
          <a:prstGeom prst="roundRect">
            <a:avLst>
              <a:gd name="adj" fmla="val 10002"/>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96" name="Group 95"/>
          <p:cNvGrpSpPr/>
          <p:nvPr/>
        </p:nvGrpSpPr>
        <p:grpSpPr>
          <a:xfrm>
            <a:off x="988830" y="1137718"/>
            <a:ext cx="2086673" cy="939300"/>
            <a:chOff x="5573821" y="398013"/>
            <a:chExt cx="1909995" cy="721156"/>
          </a:xfrm>
          <a:noFill/>
        </p:grpSpPr>
        <p:sp>
          <p:nvSpPr>
            <p:cNvPr id="97" name="Rectangle 96"/>
            <p:cNvSpPr/>
            <p:nvPr/>
          </p:nvSpPr>
          <p:spPr>
            <a:xfrm>
              <a:off x="5599456" y="657504"/>
              <a:ext cx="1884360" cy="461665"/>
            </a:xfrm>
            <a:prstGeom prst="rect">
              <a:avLst/>
            </a:prstGeom>
            <a:grp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98" name="Rectangle 97"/>
            <p:cNvSpPr/>
            <p:nvPr/>
          </p:nvSpPr>
          <p:spPr>
            <a:xfrm>
              <a:off x="5573821" y="398013"/>
              <a:ext cx="1753690" cy="354448"/>
            </a:xfrm>
            <a:prstGeom prst="rect">
              <a:avLst/>
            </a:prstGeom>
            <a:grpFill/>
          </p:spPr>
          <p:txBody>
            <a:bodyPr wrap="none">
              <a:spAutoFit/>
            </a:bodyPr>
            <a:lstStyle/>
            <a:p>
              <a:r>
                <a:rPr lang="en-US" sz="2400" dirty="0" smtClean="0">
                  <a:solidFill>
                    <a:srgbClr val="252525"/>
                  </a:solidFill>
                  <a:latin typeface="Glacial Indifference" charset="0"/>
                  <a:ea typeface="Glacial Indifference" charset="0"/>
                  <a:cs typeface="Glacial Indifference" charset="0"/>
                  <a:sym typeface="Montserrat Medium"/>
                </a:rPr>
                <a:t>Social Media</a:t>
              </a:r>
              <a:endParaRPr lang="en-US" sz="2400" dirty="0">
                <a:solidFill>
                  <a:srgbClr val="252525"/>
                </a:solidFill>
                <a:latin typeface="Glacial Indifference" charset="0"/>
                <a:ea typeface="Glacial Indifference" charset="0"/>
                <a:cs typeface="Glacial Indifference" charset="0"/>
              </a:endParaRPr>
            </a:p>
          </p:txBody>
        </p:sp>
      </p:grpSp>
      <p:sp>
        <p:nvSpPr>
          <p:cNvPr id="102" name="Rounded Rectangle 101"/>
          <p:cNvSpPr/>
          <p:nvPr/>
        </p:nvSpPr>
        <p:spPr>
          <a:xfrm>
            <a:off x="3373483" y="1022309"/>
            <a:ext cx="2397034" cy="1754285"/>
          </a:xfrm>
          <a:prstGeom prst="roundRect">
            <a:avLst>
              <a:gd name="adj" fmla="val 9861"/>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03" name="Group 102"/>
          <p:cNvGrpSpPr/>
          <p:nvPr/>
        </p:nvGrpSpPr>
        <p:grpSpPr>
          <a:xfrm>
            <a:off x="3529202" y="1112973"/>
            <a:ext cx="2081214" cy="858755"/>
            <a:chOff x="5619973" y="453043"/>
            <a:chExt cx="1904997" cy="619077"/>
          </a:xfrm>
          <a:noFill/>
        </p:grpSpPr>
        <p:sp>
          <p:nvSpPr>
            <p:cNvPr id="104" name="Rectangle 103"/>
            <p:cNvSpPr/>
            <p:nvPr/>
          </p:nvSpPr>
          <p:spPr>
            <a:xfrm>
              <a:off x="5640610" y="739306"/>
              <a:ext cx="1884360" cy="332814"/>
            </a:xfrm>
            <a:prstGeom prst="rect">
              <a:avLst/>
            </a:prstGeom>
            <a:grp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05" name="Rectangle 104"/>
            <p:cNvSpPr/>
            <p:nvPr/>
          </p:nvSpPr>
          <p:spPr>
            <a:xfrm>
              <a:off x="5619973" y="453043"/>
              <a:ext cx="1904997" cy="332814"/>
            </a:xfrm>
            <a:prstGeom prst="rect">
              <a:avLst/>
            </a:prstGeom>
            <a:grpFill/>
          </p:spPr>
          <p:txBody>
            <a:bodyPr wrap="square">
              <a:spAutoFit/>
            </a:bodyPr>
            <a:lstStyle/>
            <a:p>
              <a:pPr algn="ctr"/>
              <a:r>
                <a:rPr lang="en-US" sz="2400" dirty="0" smtClean="0">
                  <a:solidFill>
                    <a:srgbClr val="252525"/>
                  </a:solidFill>
                  <a:latin typeface="Glacial Indifference" charset="0"/>
                  <a:ea typeface="Glacial Indifference" charset="0"/>
                  <a:cs typeface="Glacial Indifference" charset="0"/>
                  <a:sym typeface="Montserrat Medium"/>
                </a:rPr>
                <a:t>Influencer</a:t>
              </a:r>
              <a:endParaRPr lang="en-US" sz="2400" dirty="0">
                <a:solidFill>
                  <a:srgbClr val="252525"/>
                </a:solidFill>
                <a:latin typeface="Glacial Indifference" charset="0"/>
                <a:ea typeface="Glacial Indifference" charset="0"/>
                <a:cs typeface="Glacial Indifference" charset="0"/>
              </a:endParaRPr>
            </a:p>
          </p:txBody>
        </p:sp>
      </p:grpSp>
      <p:sp>
        <p:nvSpPr>
          <p:cNvPr id="107" name="Rounded Rectangle 106"/>
          <p:cNvSpPr/>
          <p:nvPr/>
        </p:nvSpPr>
        <p:spPr>
          <a:xfrm>
            <a:off x="5861135" y="1005832"/>
            <a:ext cx="2397035" cy="1754285"/>
          </a:xfrm>
          <a:prstGeom prst="roundRect">
            <a:avLst>
              <a:gd name="adj" fmla="val 10800"/>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08" name="Group 107"/>
          <p:cNvGrpSpPr/>
          <p:nvPr/>
        </p:nvGrpSpPr>
        <p:grpSpPr>
          <a:xfrm>
            <a:off x="6044647" y="1108967"/>
            <a:ext cx="2130178" cy="893850"/>
            <a:chOff x="5626515" y="381493"/>
            <a:chExt cx="1949816" cy="644377"/>
          </a:xfrm>
          <a:noFill/>
        </p:grpSpPr>
        <p:sp>
          <p:nvSpPr>
            <p:cNvPr id="109" name="Rectangle 108"/>
            <p:cNvSpPr/>
            <p:nvPr/>
          </p:nvSpPr>
          <p:spPr>
            <a:xfrm>
              <a:off x="5626515" y="693055"/>
              <a:ext cx="1884361" cy="332815"/>
            </a:xfrm>
            <a:prstGeom prst="rect">
              <a:avLst/>
            </a:prstGeom>
            <a:grpFill/>
          </p:spPr>
          <p:txBody>
            <a:bodyPr wrap="square" anchor="ctr" anchorCtr="0">
              <a:spAutoFit/>
            </a:bodyPr>
            <a:lstStyle/>
            <a:p>
              <a:pPr lvl="0" algn="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10" name="Rectangle 109"/>
            <p:cNvSpPr/>
            <p:nvPr/>
          </p:nvSpPr>
          <p:spPr>
            <a:xfrm>
              <a:off x="5948013" y="381493"/>
              <a:ext cx="1628318" cy="332815"/>
            </a:xfrm>
            <a:prstGeom prst="rect">
              <a:avLst/>
            </a:prstGeom>
            <a:grpFill/>
          </p:spPr>
          <p:txBody>
            <a:bodyPr wrap="square">
              <a:spAutoFit/>
            </a:bodyPr>
            <a:lstStyle/>
            <a:p>
              <a:r>
                <a:rPr lang="en-US" sz="2400" smtClean="0">
                  <a:solidFill>
                    <a:srgbClr val="252525"/>
                  </a:solidFill>
                  <a:latin typeface="Glacial Indifference" charset="0"/>
                  <a:ea typeface="Glacial Indifference" charset="0"/>
                  <a:cs typeface="Glacial Indifference" charset="0"/>
                  <a:sym typeface="Montserrat Medium"/>
                </a:rPr>
                <a:t>Partnerships</a:t>
              </a:r>
              <a:endParaRPr lang="en-US" sz="2400" dirty="0">
                <a:solidFill>
                  <a:srgbClr val="252525"/>
                </a:solidFill>
                <a:latin typeface="Glacial Indifference" charset="0"/>
                <a:ea typeface="Glacial Indifference" charset="0"/>
                <a:cs typeface="Glacial Indifference" charset="0"/>
              </a:endParaRPr>
            </a:p>
          </p:txBody>
        </p:sp>
      </p:grpSp>
      <p:grpSp>
        <p:nvGrpSpPr>
          <p:cNvPr id="111" name="Group 110"/>
          <p:cNvGrpSpPr/>
          <p:nvPr/>
        </p:nvGrpSpPr>
        <p:grpSpPr>
          <a:xfrm>
            <a:off x="847651" y="2782253"/>
            <a:ext cx="2397034" cy="1488248"/>
            <a:chOff x="2466735" y="2344015"/>
            <a:chExt cx="1718855" cy="1264665"/>
          </a:xfrm>
        </p:grpSpPr>
        <p:sp>
          <p:nvSpPr>
            <p:cNvPr id="112" name="Rounded Rectangle 111"/>
            <p:cNvSpPr/>
            <p:nvPr/>
          </p:nvSpPr>
          <p:spPr>
            <a:xfrm>
              <a:off x="2466735" y="2344015"/>
              <a:ext cx="1718855" cy="1264665"/>
            </a:xfrm>
            <a:prstGeom prst="roundRect">
              <a:avLst>
                <a:gd name="adj" fmla="val 10517"/>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13" name="Group 112"/>
            <p:cNvGrpSpPr/>
            <p:nvPr/>
          </p:nvGrpSpPr>
          <p:grpSpPr>
            <a:xfrm>
              <a:off x="2538617" y="2408328"/>
              <a:ext cx="1492466" cy="813562"/>
              <a:chOff x="5562619" y="371454"/>
              <a:chExt cx="1905097" cy="813562"/>
            </a:xfrm>
            <a:noFill/>
          </p:grpSpPr>
          <p:sp>
            <p:nvSpPr>
              <p:cNvPr id="114" name="Rectangle 113"/>
              <p:cNvSpPr/>
              <p:nvPr/>
            </p:nvSpPr>
            <p:spPr>
              <a:xfrm>
                <a:off x="5583356" y="792708"/>
                <a:ext cx="1884360" cy="392308"/>
              </a:xfrm>
              <a:prstGeom prst="rect">
                <a:avLst/>
              </a:prstGeom>
              <a:grp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15" name="Rectangle 114"/>
              <p:cNvSpPr/>
              <p:nvPr/>
            </p:nvSpPr>
            <p:spPr>
              <a:xfrm>
                <a:off x="5562619" y="371454"/>
                <a:ext cx="1005378" cy="392308"/>
              </a:xfrm>
              <a:prstGeom prst="rect">
                <a:avLst/>
              </a:prstGeom>
              <a:grpFill/>
            </p:spPr>
            <p:txBody>
              <a:bodyPr wrap="none">
                <a:spAutoFit/>
              </a:bodyPr>
              <a:lstStyle/>
              <a:p>
                <a:r>
                  <a:rPr lang="en-US" sz="2400" dirty="0" smtClean="0">
                    <a:solidFill>
                      <a:srgbClr val="252525"/>
                    </a:solidFill>
                    <a:latin typeface="Glacial Indifference" charset="0"/>
                    <a:ea typeface="Glacial Indifference" charset="0"/>
                    <a:cs typeface="Glacial Indifference" charset="0"/>
                    <a:sym typeface="Montserrat Medium"/>
                  </a:rPr>
                  <a:t>Offline</a:t>
                </a:r>
                <a:endParaRPr lang="en-US" sz="2400" dirty="0">
                  <a:solidFill>
                    <a:srgbClr val="252525"/>
                  </a:solidFill>
                  <a:latin typeface="Glacial Indifference" charset="0"/>
                  <a:ea typeface="Glacial Indifference" charset="0"/>
                  <a:cs typeface="Glacial Indifference" charset="0"/>
                </a:endParaRPr>
              </a:p>
            </p:txBody>
          </p:sp>
        </p:grpSp>
      </p:grpSp>
      <p:sp>
        <p:nvSpPr>
          <p:cNvPr id="117" name="Rounded Rectangle 116"/>
          <p:cNvSpPr/>
          <p:nvPr/>
        </p:nvSpPr>
        <p:spPr>
          <a:xfrm>
            <a:off x="5871668" y="2838564"/>
            <a:ext cx="2397035" cy="1514317"/>
          </a:xfrm>
          <a:prstGeom prst="roundRect">
            <a:avLst>
              <a:gd name="adj" fmla="val 11424"/>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18" name="Group 117"/>
          <p:cNvGrpSpPr/>
          <p:nvPr/>
        </p:nvGrpSpPr>
        <p:grpSpPr>
          <a:xfrm>
            <a:off x="5999421" y="2964408"/>
            <a:ext cx="2058668" cy="919709"/>
            <a:chOff x="5587801" y="397862"/>
            <a:chExt cx="1884360" cy="663018"/>
          </a:xfrm>
          <a:noFill/>
        </p:grpSpPr>
        <p:sp>
          <p:nvSpPr>
            <p:cNvPr id="119" name="Rectangle 118"/>
            <p:cNvSpPr/>
            <p:nvPr/>
          </p:nvSpPr>
          <p:spPr>
            <a:xfrm>
              <a:off x="5587801" y="728066"/>
              <a:ext cx="1884360" cy="332814"/>
            </a:xfrm>
            <a:prstGeom prst="rect">
              <a:avLst/>
            </a:prstGeom>
            <a:grpFill/>
          </p:spPr>
          <p:txBody>
            <a:bodyPr wrap="square" anchor="ctr" anchorCtr="0">
              <a:spAutoFit/>
            </a:bodyPr>
            <a:lstStyle/>
            <a:p>
              <a:pPr lvl="0" algn="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0" name="Rectangle 119"/>
            <p:cNvSpPr/>
            <p:nvPr/>
          </p:nvSpPr>
          <p:spPr>
            <a:xfrm>
              <a:off x="6630315" y="397862"/>
              <a:ext cx="841846" cy="332814"/>
            </a:xfrm>
            <a:prstGeom prst="rect">
              <a:avLst/>
            </a:prstGeom>
            <a:grpFill/>
          </p:spPr>
          <p:txBody>
            <a:bodyPr wrap="square">
              <a:spAutoFit/>
            </a:bodyPr>
            <a:lstStyle/>
            <a:p>
              <a:r>
                <a:rPr lang="en-US" sz="2400" smtClean="0">
                  <a:solidFill>
                    <a:srgbClr val="252525"/>
                  </a:solidFill>
                  <a:latin typeface="Glacial Indifference" charset="0"/>
                  <a:ea typeface="Glacial Indifference" charset="0"/>
                  <a:cs typeface="Glacial Indifference" charset="0"/>
                  <a:sym typeface="Montserrat Medium"/>
                </a:rPr>
                <a:t>Email</a:t>
              </a:r>
              <a:endParaRPr lang="en-US" sz="2400" dirty="0">
                <a:solidFill>
                  <a:srgbClr val="252525"/>
                </a:solidFill>
                <a:latin typeface="Glacial Indifference" charset="0"/>
                <a:ea typeface="Glacial Indifference" charset="0"/>
                <a:cs typeface="Glacial Indifference" charset="0"/>
              </a:endParaRPr>
            </a:p>
          </p:txBody>
        </p:sp>
      </p:gr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18</a:t>
            </a:fld>
            <a:endParaRPr dirty="0">
              <a:latin typeface="Montserrat"/>
              <a:ea typeface="Montserrat"/>
              <a:cs typeface="Montserrat"/>
              <a:sym typeface="Montserrat"/>
            </a:endParaRPr>
          </a:p>
        </p:txBody>
      </p:sp>
      <p:pic>
        <p:nvPicPr>
          <p:cNvPr id="16" name="Picture 15"/>
          <p:cNvPicPr>
            <a:picLocks noChangeAspect="1"/>
          </p:cNvPicPr>
          <p:nvPr/>
        </p:nvPicPr>
        <p:blipFill>
          <a:blip r:embed="rId3"/>
          <a:stretch>
            <a:fillRect/>
          </a:stretch>
        </p:blipFill>
        <p:spPr>
          <a:xfrm>
            <a:off x="91440" y="4800600"/>
            <a:ext cx="640080" cy="234008"/>
          </a:xfrm>
          <a:prstGeom prst="rect">
            <a:avLst/>
          </a:prstGeom>
        </p:spPr>
      </p:pic>
      <p:sp>
        <p:nvSpPr>
          <p:cNvPr id="51" name="TextBox 50"/>
          <p:cNvSpPr txBox="1"/>
          <p:nvPr/>
        </p:nvSpPr>
        <p:spPr>
          <a:xfrm>
            <a:off x="118874" y="259436"/>
            <a:ext cx="8750805" cy="461665"/>
          </a:xfrm>
          <a:prstGeom prst="rect">
            <a:avLst/>
          </a:prstGeom>
          <a:noFill/>
        </p:spPr>
        <p:txBody>
          <a:bodyPr wrap="square" rtlCol="0">
            <a:spAutoFit/>
          </a:bodyPr>
          <a:lstStyle/>
          <a:p>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grpSp>
        <p:nvGrpSpPr>
          <p:cNvPr id="56" name="Group 55"/>
          <p:cNvGrpSpPr/>
          <p:nvPr/>
        </p:nvGrpSpPr>
        <p:grpSpPr>
          <a:xfrm>
            <a:off x="2578871" y="2052271"/>
            <a:ext cx="2053086" cy="1390200"/>
            <a:chOff x="2466735" y="2344015"/>
            <a:chExt cx="1718855" cy="1264665"/>
          </a:xfrm>
        </p:grpSpPr>
        <p:sp>
          <p:nvSpPr>
            <p:cNvPr id="57" name="Rounded Rectangle 56"/>
            <p:cNvSpPr/>
            <p:nvPr/>
          </p:nvSpPr>
          <p:spPr>
            <a:xfrm>
              <a:off x="2466735" y="2344015"/>
              <a:ext cx="1718855" cy="1264665"/>
            </a:xfrm>
            <a:prstGeom prst="roundRect">
              <a:avLst>
                <a:gd name="adj" fmla="val 13629"/>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58" name="Group 57"/>
            <p:cNvGrpSpPr/>
            <p:nvPr/>
          </p:nvGrpSpPr>
          <p:grpSpPr>
            <a:xfrm>
              <a:off x="2573426" y="2463800"/>
              <a:ext cx="1476220" cy="978270"/>
              <a:chOff x="5607055" y="426926"/>
              <a:chExt cx="1884360" cy="978270"/>
            </a:xfrm>
            <a:noFill/>
          </p:grpSpPr>
          <p:sp>
            <p:nvSpPr>
              <p:cNvPr id="59" name="Rectangle 58"/>
              <p:cNvSpPr/>
              <p:nvPr/>
            </p:nvSpPr>
            <p:spPr>
              <a:xfrm>
                <a:off x="5607055" y="985219"/>
                <a:ext cx="1884360" cy="419977"/>
              </a:xfrm>
              <a:prstGeom prst="rect">
                <a:avLst/>
              </a:prstGeom>
              <a:grp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60" name="Rectangle 59"/>
              <p:cNvSpPr/>
              <p:nvPr/>
            </p:nvSpPr>
            <p:spPr>
              <a:xfrm>
                <a:off x="6271206" y="426926"/>
                <a:ext cx="550244" cy="419977"/>
              </a:xfrm>
              <a:prstGeom prst="rect">
                <a:avLst/>
              </a:prstGeom>
              <a:grpFill/>
            </p:spPr>
            <p:txBody>
              <a:bodyPr wrap="none">
                <a:spAutoFit/>
              </a:bodyPr>
              <a:lstStyle/>
              <a:p>
                <a:r>
                  <a:rPr lang="en-US" sz="2400" dirty="0" smtClean="0">
                    <a:solidFill>
                      <a:srgbClr val="252525"/>
                    </a:solidFill>
                    <a:latin typeface="Glacial Indifference" charset="0"/>
                    <a:ea typeface="Glacial Indifference" charset="0"/>
                    <a:cs typeface="Glacial Indifference" charset="0"/>
                    <a:sym typeface="Montserrat Medium"/>
                  </a:rPr>
                  <a:t>PR</a:t>
                </a:r>
                <a:endParaRPr lang="en-US" sz="2400" dirty="0">
                  <a:solidFill>
                    <a:srgbClr val="252525"/>
                  </a:solidFill>
                  <a:latin typeface="Glacial Indifference" charset="0"/>
                  <a:ea typeface="Glacial Indifference" charset="0"/>
                  <a:cs typeface="Glacial Indifference" charset="0"/>
                </a:endParaRPr>
              </a:p>
            </p:txBody>
          </p:sp>
        </p:grpSp>
      </p:grpSp>
      <p:grpSp>
        <p:nvGrpSpPr>
          <p:cNvPr id="89" name="Group 88"/>
          <p:cNvGrpSpPr/>
          <p:nvPr/>
        </p:nvGrpSpPr>
        <p:grpSpPr>
          <a:xfrm>
            <a:off x="4757822" y="2062985"/>
            <a:ext cx="2092305" cy="1379485"/>
            <a:chOff x="2466735" y="2344015"/>
            <a:chExt cx="1718855" cy="1264665"/>
          </a:xfrm>
        </p:grpSpPr>
        <p:sp>
          <p:nvSpPr>
            <p:cNvPr id="90" name="Rounded Rectangle 89"/>
            <p:cNvSpPr/>
            <p:nvPr/>
          </p:nvSpPr>
          <p:spPr>
            <a:xfrm>
              <a:off x="2466735" y="2344015"/>
              <a:ext cx="1718855" cy="1264665"/>
            </a:xfrm>
            <a:prstGeom prst="roundRect">
              <a:avLst>
                <a:gd name="adj" fmla="val 10152"/>
              </a:avLst>
            </a:prstGeom>
            <a:ln>
              <a:solidFill>
                <a:srgbClr val="25252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91" name="Group 90"/>
            <p:cNvGrpSpPr/>
            <p:nvPr/>
          </p:nvGrpSpPr>
          <p:grpSpPr>
            <a:xfrm>
              <a:off x="2608428" y="2452053"/>
              <a:ext cx="1476220" cy="987778"/>
              <a:chOff x="5651734" y="415179"/>
              <a:chExt cx="1884360" cy="987778"/>
            </a:xfrm>
            <a:noFill/>
          </p:grpSpPr>
          <p:sp>
            <p:nvSpPr>
              <p:cNvPr id="92" name="Rectangle 91"/>
              <p:cNvSpPr/>
              <p:nvPr/>
            </p:nvSpPr>
            <p:spPr>
              <a:xfrm>
                <a:off x="5651734" y="979718"/>
                <a:ext cx="1884360" cy="423239"/>
              </a:xfrm>
              <a:prstGeom prst="rect">
                <a:avLst/>
              </a:prstGeom>
              <a:grp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93" name="Rectangle 92"/>
              <p:cNvSpPr/>
              <p:nvPr/>
            </p:nvSpPr>
            <p:spPr>
              <a:xfrm>
                <a:off x="5970633" y="415179"/>
                <a:ext cx="1194544" cy="461665"/>
              </a:xfrm>
              <a:prstGeom prst="rect">
                <a:avLst/>
              </a:prstGeom>
              <a:grpFill/>
            </p:spPr>
            <p:txBody>
              <a:bodyPr wrap="none">
                <a:spAutoFit/>
              </a:bodyPr>
              <a:lstStyle/>
              <a:p>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grpSp>
    </p:spTree>
    <p:extLst>
      <p:ext uri="{BB962C8B-B14F-4D97-AF65-F5344CB8AC3E}">
        <p14:creationId xmlns:p14="http://schemas.microsoft.com/office/powerpoint/2010/main" val="1845249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sp>
        <p:nvSpPr>
          <p:cNvPr id="2" name="Rounded Rectangle 1"/>
          <p:cNvSpPr/>
          <p:nvPr/>
        </p:nvSpPr>
        <p:spPr>
          <a:xfrm>
            <a:off x="858416" y="1069815"/>
            <a:ext cx="7434917" cy="3398537"/>
          </a:xfrm>
          <a:prstGeom prst="roundRect">
            <a:avLst/>
          </a:prstGeom>
          <a:solidFill>
            <a:srgbClr val="70E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19</a:t>
            </a:fld>
            <a:endParaRPr dirty="0">
              <a:latin typeface="Montserrat"/>
              <a:ea typeface="Montserrat"/>
              <a:cs typeface="Montserrat"/>
              <a:sym typeface="Montserrat"/>
            </a:endParaRPr>
          </a:p>
        </p:txBody>
      </p:sp>
      <p:pic>
        <p:nvPicPr>
          <p:cNvPr id="16" name="Picture 15"/>
          <p:cNvPicPr>
            <a:picLocks noChangeAspect="1"/>
          </p:cNvPicPr>
          <p:nvPr/>
        </p:nvPicPr>
        <p:blipFill>
          <a:blip r:embed="rId4"/>
          <a:stretch>
            <a:fillRect/>
          </a:stretch>
        </p:blipFill>
        <p:spPr>
          <a:xfrm>
            <a:off x="91440" y="4800600"/>
            <a:ext cx="640080" cy="234008"/>
          </a:xfrm>
          <a:prstGeom prst="rect">
            <a:avLst/>
          </a:prstGeom>
        </p:spPr>
      </p:pic>
      <p:sp>
        <p:nvSpPr>
          <p:cNvPr id="51" name="TextBox 50"/>
          <p:cNvSpPr txBox="1"/>
          <p:nvPr/>
        </p:nvSpPr>
        <p:spPr>
          <a:xfrm>
            <a:off x="118875" y="304075"/>
            <a:ext cx="8750805" cy="461665"/>
          </a:xfrm>
          <a:prstGeom prst="rect">
            <a:avLst/>
          </a:prstGeom>
          <a:noFill/>
        </p:spPr>
        <p:txBody>
          <a:bodyPr wrap="square" rtlCol="0">
            <a:spAutoFit/>
          </a:bodyPr>
          <a:lstStyle/>
          <a:p>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cxnSp>
        <p:nvCxnSpPr>
          <p:cNvPr id="8" name="Straight Connector 7"/>
          <p:cNvCxnSpPr/>
          <p:nvPr/>
        </p:nvCxnSpPr>
        <p:spPr>
          <a:xfrm>
            <a:off x="858416" y="2360645"/>
            <a:ext cx="7427168" cy="0"/>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2700">
            <a:solidFill>
              <a:srgbClr val="252525"/>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579507"/>
              <a:ext cx="1542619" cy="461665"/>
            </a:xfrm>
            <a:prstGeom prst="rect">
              <a:avLst/>
            </a:prstGeom>
            <a:no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rgbClr val="252525"/>
                  </a:solidFill>
                  <a:latin typeface="Glacial Indifference" charset="0"/>
                  <a:ea typeface="Glacial Indifference" charset="0"/>
                  <a:cs typeface="Glacial Indifference" charset="0"/>
                  <a:sym typeface="Montserrat Medium"/>
                </a:rPr>
                <a:t>Digital</a:t>
              </a:r>
              <a:endParaRPr lang="en-US" sz="3200" dirty="0">
                <a:solidFill>
                  <a:srgbClr val="252525"/>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80545"/>
            <a:chOff x="1943899" y="1283718"/>
            <a:chExt cx="1542619" cy="880545"/>
          </a:xfrm>
        </p:grpSpPr>
        <p:sp>
          <p:nvSpPr>
            <p:cNvPr id="85" name="Rectangle 84"/>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86" name="Rectangle 85"/>
            <p:cNvSpPr/>
            <p:nvPr/>
          </p:nvSpPr>
          <p:spPr>
            <a:xfrm>
              <a:off x="2166381" y="1283718"/>
              <a:ext cx="1045479" cy="461665"/>
            </a:xfrm>
            <a:prstGeom prst="rect">
              <a:avLst/>
            </a:prstGeom>
            <a:noFill/>
          </p:spPr>
          <p:txBody>
            <a:bodyPr wrap="none">
              <a:spAutoFit/>
            </a:bodyPr>
            <a:lstStyle/>
            <a:p>
              <a:pPr algn="ctr"/>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grpSp>
        <p:nvGrpSpPr>
          <p:cNvPr id="87" name="Group 86"/>
          <p:cNvGrpSpPr/>
          <p:nvPr/>
        </p:nvGrpSpPr>
        <p:grpSpPr>
          <a:xfrm>
            <a:off x="4870301" y="1482566"/>
            <a:ext cx="3006538" cy="584775"/>
            <a:chOff x="1124242" y="1495947"/>
            <a:chExt cx="3006538" cy="584775"/>
          </a:xfrm>
        </p:grpSpPr>
        <p:sp>
          <p:nvSpPr>
            <p:cNvPr id="88" name="Rectangle 87"/>
            <p:cNvSpPr/>
            <p:nvPr/>
          </p:nvSpPr>
          <p:spPr>
            <a:xfrm>
              <a:off x="2588161" y="1579507"/>
              <a:ext cx="1542619" cy="461665"/>
            </a:xfrm>
            <a:prstGeom prst="rect">
              <a:avLst/>
            </a:prstGeom>
            <a:noFill/>
          </p:spPr>
          <p:txBody>
            <a:bodyPr wrap="square" anchor="ctr" anchorCtr="0">
              <a:spAutoFit/>
            </a:bodyPr>
            <a:lstStyle/>
            <a:p>
              <a:pPr lvl="0"/>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94" name="Rectangle 93"/>
            <p:cNvSpPr/>
            <p:nvPr/>
          </p:nvSpPr>
          <p:spPr>
            <a:xfrm>
              <a:off x="1124242" y="1495947"/>
              <a:ext cx="1334020" cy="584775"/>
            </a:xfrm>
            <a:prstGeom prst="rect">
              <a:avLst/>
            </a:prstGeom>
            <a:noFill/>
          </p:spPr>
          <p:txBody>
            <a:bodyPr wrap="none">
              <a:spAutoFit/>
            </a:bodyPr>
            <a:lstStyle/>
            <a:p>
              <a:r>
                <a:rPr lang="en" sz="3200" dirty="0">
                  <a:solidFill>
                    <a:srgbClr val="252525"/>
                  </a:solidFill>
                  <a:latin typeface="Glacial Indifference" charset="0"/>
                  <a:ea typeface="Glacial Indifference" charset="0"/>
                  <a:cs typeface="Glacial Indifference" charset="0"/>
                  <a:sym typeface="Montserrat Medium"/>
                </a:rPr>
                <a:t>Digital</a:t>
              </a:r>
              <a:endParaRPr lang="en-US" sz="3200" dirty="0">
                <a:solidFill>
                  <a:srgbClr val="252525"/>
                </a:solidFill>
                <a:latin typeface="Glacial Indifference" charset="0"/>
                <a:ea typeface="Glacial Indifference" charset="0"/>
                <a:cs typeface="Glacial Indifference" charset="0"/>
              </a:endParaRPr>
            </a:p>
          </p:txBody>
        </p:sp>
      </p:grpSp>
      <p:grpSp>
        <p:nvGrpSpPr>
          <p:cNvPr id="99" name="Group 98"/>
          <p:cNvGrpSpPr/>
          <p:nvPr/>
        </p:nvGrpSpPr>
        <p:grpSpPr>
          <a:xfrm>
            <a:off x="2065421" y="3520332"/>
            <a:ext cx="1542619" cy="880545"/>
            <a:chOff x="1943899" y="1283718"/>
            <a:chExt cx="1542619" cy="880545"/>
          </a:xfrm>
        </p:grpSpPr>
        <p:sp>
          <p:nvSpPr>
            <p:cNvPr id="100" name="Rectangle 99"/>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01" name="Rectangle 100"/>
            <p:cNvSpPr/>
            <p:nvPr/>
          </p:nvSpPr>
          <p:spPr>
            <a:xfrm>
              <a:off x="2166381" y="1283718"/>
              <a:ext cx="1045479" cy="461665"/>
            </a:xfrm>
            <a:prstGeom prst="rect">
              <a:avLst/>
            </a:prstGeom>
            <a:noFill/>
          </p:spPr>
          <p:txBody>
            <a:bodyPr wrap="none">
              <a:spAutoFit/>
            </a:bodyPr>
            <a:lstStyle/>
            <a:p>
              <a:pPr algn="ctr"/>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grpSp>
        <p:nvGrpSpPr>
          <p:cNvPr id="106" name="Group 105"/>
          <p:cNvGrpSpPr/>
          <p:nvPr/>
        </p:nvGrpSpPr>
        <p:grpSpPr>
          <a:xfrm>
            <a:off x="1362311" y="2467924"/>
            <a:ext cx="1542619" cy="880545"/>
            <a:chOff x="1943899" y="1283718"/>
            <a:chExt cx="1542619" cy="880545"/>
          </a:xfrm>
        </p:grpSpPr>
        <p:sp>
          <p:nvSpPr>
            <p:cNvPr id="116" name="Rectangle 115"/>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1" name="Rectangle 120"/>
            <p:cNvSpPr/>
            <p:nvPr/>
          </p:nvSpPr>
          <p:spPr>
            <a:xfrm>
              <a:off x="2166381" y="1283718"/>
              <a:ext cx="1045479" cy="461665"/>
            </a:xfrm>
            <a:prstGeom prst="rect">
              <a:avLst/>
            </a:prstGeom>
            <a:noFill/>
          </p:spPr>
          <p:txBody>
            <a:bodyPr wrap="none">
              <a:spAutoFit/>
            </a:bodyPr>
            <a:lstStyle/>
            <a:p>
              <a:pPr algn="ctr"/>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80545"/>
            <a:chOff x="1943899" y="1283718"/>
            <a:chExt cx="1542619" cy="880545"/>
          </a:xfrm>
        </p:grpSpPr>
        <p:sp>
          <p:nvSpPr>
            <p:cNvPr id="123" name="Rectangle 122"/>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4" name="Rectangle 123"/>
            <p:cNvSpPr/>
            <p:nvPr/>
          </p:nvSpPr>
          <p:spPr>
            <a:xfrm>
              <a:off x="2166381" y="1283718"/>
              <a:ext cx="1045479" cy="461665"/>
            </a:xfrm>
            <a:prstGeom prst="rect">
              <a:avLst/>
            </a:prstGeom>
            <a:noFill/>
          </p:spPr>
          <p:txBody>
            <a:bodyPr wrap="none">
              <a:spAutoFit/>
            </a:bodyPr>
            <a:lstStyle/>
            <a:p>
              <a:pPr algn="ctr"/>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22957"/>
            <a:ext cx="1542619" cy="880545"/>
            <a:chOff x="1943899" y="1283718"/>
            <a:chExt cx="1542619" cy="880545"/>
          </a:xfrm>
        </p:grpSpPr>
        <p:sp>
          <p:nvSpPr>
            <p:cNvPr id="126" name="Rectangle 125"/>
            <p:cNvSpPr/>
            <p:nvPr/>
          </p:nvSpPr>
          <p:spPr>
            <a:xfrm>
              <a:off x="1943899" y="1702598"/>
              <a:ext cx="1542619" cy="461665"/>
            </a:xfrm>
            <a:prstGeom prst="rect">
              <a:avLst/>
            </a:prstGeom>
            <a:noFill/>
          </p:spPr>
          <p:txBody>
            <a:bodyPr wrap="square" anchor="ctr" anchorCtr="0">
              <a:spAutoFit/>
            </a:bodyPr>
            <a:lstStyle/>
            <a:p>
              <a:pPr lvl="0" algn="ctr"/>
              <a:r>
                <a:rPr lang="en" sz="1200" dirty="0">
                  <a:solidFill>
                    <a:srgbClr val="252525"/>
                  </a:solidFill>
                  <a:latin typeface="Glacial Indifference" charset="0"/>
                  <a:ea typeface="Glacial Indifference" charset="0"/>
                  <a:cs typeface="Glacial Indifference" charset="0"/>
                  <a:sym typeface="Montserrat Light"/>
                </a:rPr>
                <a:t>Cost: </a:t>
              </a:r>
              <a:r>
                <a:rPr lang="en" sz="1200" dirty="0" smtClean="0">
                  <a:solidFill>
                    <a:srgbClr val="252525"/>
                  </a:solidFill>
                  <a:latin typeface="Glacial Indifference" charset="0"/>
                  <a:ea typeface="Glacial Indifference" charset="0"/>
                  <a:cs typeface="Glacial Indifference" charset="0"/>
                  <a:sym typeface="Montserrat Light"/>
                </a:rPr>
                <a:t>$$</a:t>
              </a:r>
              <a:endParaRPr lang="en" sz="1200" dirty="0">
                <a:solidFill>
                  <a:srgbClr val="252525"/>
                </a:solidFill>
                <a:latin typeface="Glacial Indifference" charset="0"/>
                <a:ea typeface="Glacial Indifference" charset="0"/>
                <a:cs typeface="Glacial Indifference" charset="0"/>
                <a:sym typeface="Montserrat Light"/>
              </a:endParaRPr>
            </a:p>
            <a:p>
              <a:pPr lvl="0" algn="ctr"/>
              <a:r>
                <a:rPr lang="en" sz="1200" dirty="0">
                  <a:solidFill>
                    <a:srgbClr val="252525"/>
                  </a:solidFill>
                  <a:latin typeface="Glacial Indifference" charset="0"/>
                  <a:ea typeface="Glacial Indifference" charset="0"/>
                  <a:cs typeface="Glacial Indifference" charset="0"/>
                  <a:sym typeface="Montserrat Light"/>
                </a:rPr>
                <a:t>Effectiveness: High</a:t>
              </a:r>
            </a:p>
          </p:txBody>
        </p:sp>
        <p:sp>
          <p:nvSpPr>
            <p:cNvPr id="127" name="Rectangle 126"/>
            <p:cNvSpPr/>
            <p:nvPr/>
          </p:nvSpPr>
          <p:spPr>
            <a:xfrm>
              <a:off x="2166381" y="1283718"/>
              <a:ext cx="1045479" cy="461665"/>
            </a:xfrm>
            <a:prstGeom prst="rect">
              <a:avLst/>
            </a:prstGeom>
            <a:noFill/>
          </p:spPr>
          <p:txBody>
            <a:bodyPr wrap="none">
              <a:spAutoFit/>
            </a:bodyPr>
            <a:lstStyle/>
            <a:p>
              <a:pPr algn="ctr"/>
              <a:r>
                <a:rPr lang="en" sz="2400" dirty="0">
                  <a:solidFill>
                    <a:srgbClr val="252525"/>
                  </a:solidFill>
                  <a:latin typeface="Glacial Indifference" charset="0"/>
                  <a:ea typeface="Glacial Indifference" charset="0"/>
                  <a:cs typeface="Glacial Indifference" charset="0"/>
                  <a:sym typeface="Montserrat Medium"/>
                </a:rPr>
                <a:t>Digital</a:t>
              </a:r>
              <a:endParaRPr lang="en-US" sz="2400" dirty="0">
                <a:solidFill>
                  <a:srgbClr val="252525"/>
                </a:solidFill>
                <a:latin typeface="Glacial Indifference" charset="0"/>
                <a:ea typeface="Glacial Indifference" charset="0"/>
                <a:cs typeface="Glacial Indifference" charset="0"/>
              </a:endParaRPr>
            </a:p>
          </p:txBody>
        </p:sp>
      </p:grpSp>
    </p:spTree>
    <p:extLst>
      <p:ext uri="{BB962C8B-B14F-4D97-AF65-F5344CB8AC3E}">
        <p14:creationId xmlns:p14="http://schemas.microsoft.com/office/powerpoint/2010/main" val="1493518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30000"/>
          </a:blip>
          <a:srcRect l="297" t="7928" b="8128"/>
          <a:stretch/>
        </p:blipFill>
        <p:spPr>
          <a:xfrm>
            <a:off x="-1" y="-7557"/>
            <a:ext cx="9171269" cy="5146334"/>
          </a:xfrm>
          <a:prstGeom prst="rect">
            <a:avLst/>
          </a:prstGeom>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5849229" y="3332988"/>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smtClean="0">
                <a:solidFill>
                  <a:srgbClr val="70E4F9"/>
                </a:solidFill>
                <a:latin typeface="Glacial Indifference" charset="0"/>
                <a:ea typeface="Glacial Indifference" charset="0"/>
                <a:cs typeface="Glacial Indifference" charset="0"/>
                <a:sym typeface="Montserrat"/>
              </a:rPr>
              <a:t>6</a:t>
            </a:r>
            <a:r>
              <a:rPr lang="en-US" sz="4800" b="1" dirty="0" smtClean="0">
                <a:solidFill>
                  <a:srgbClr val="70E4F9"/>
                </a:solidFill>
                <a:latin typeface="Glacial Indifference" charset="0"/>
                <a:ea typeface="Glacial Indifference" charset="0"/>
                <a:cs typeface="Glacial Indifference" charset="0"/>
                <a:sym typeface="Montserrat"/>
              </a:rPr>
              <a:t>7</a:t>
            </a:r>
            <a:r>
              <a:rPr lang="en" sz="4800" b="1" dirty="0" smtClean="0">
                <a:solidFill>
                  <a:srgbClr val="70E4F9"/>
                </a:solidFill>
                <a:latin typeface="Glacial Indifference" charset="0"/>
                <a:ea typeface="Glacial Indifference" charset="0"/>
                <a:cs typeface="Glacial Indifference" charset="0"/>
                <a:sym typeface="Montserrat"/>
              </a:rPr>
              <a:t>% </a:t>
            </a:r>
            <a:endParaRPr sz="4800" b="1" dirty="0">
              <a:solidFill>
                <a:srgbClr val="70E4F9"/>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Of people with gym memberships never use them</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3323244"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solidFill>
                  <a:srgbClr val="70E4F9"/>
                </a:solidFill>
                <a:latin typeface="Glacial Indifference" charset="0"/>
                <a:ea typeface="Glacial Indifference" charset="0"/>
                <a:cs typeface="Glacial Indifference" charset="0"/>
                <a:sym typeface="Montserrat"/>
              </a:rPr>
              <a:t> 36,540</a:t>
            </a:r>
            <a:endParaRPr sz="4800" b="1" dirty="0">
              <a:solidFill>
                <a:srgbClr val="70E4F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Health and fitness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70E4F9"/>
                </a:solidFill>
                <a:latin typeface="Glacial Indifference" charset="0"/>
                <a:ea typeface="Glacial Indifference" charset="0"/>
                <a:cs typeface="Glacial Indifference" charset="0"/>
                <a:sym typeface="Montserrat"/>
              </a:rPr>
              <a:t>57.25 m</a:t>
            </a:r>
            <a:endParaRPr sz="4800" b="1" dirty="0">
              <a:solidFill>
                <a:srgbClr val="70E4F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9" name="Rectangle 8"/>
          <p:cNvSpPr/>
          <p:nvPr/>
        </p:nvSpPr>
        <p:spPr>
          <a:xfrm>
            <a:off x="74878" y="4802901"/>
            <a:ext cx="2910054" cy="507831"/>
          </a:xfrm>
          <a:prstGeom prst="rect">
            <a:avLst/>
          </a:prstGeom>
        </p:spPr>
        <p:txBody>
          <a:bodyPr wrap="square">
            <a:spAutoFit/>
          </a:bodyPr>
          <a:lstStyle/>
          <a:p>
            <a:r>
              <a:rPr lang="en-US" sz="900" dirty="0">
                <a:solidFill>
                  <a:schemeClr val="bg1"/>
                </a:solidFill>
                <a:latin typeface="Montserrat" charset="0"/>
                <a:ea typeface="Montserrat" charset="0"/>
                <a:cs typeface="Montserrat" charset="0"/>
              </a:rPr>
              <a:t>Source: </a:t>
            </a:r>
            <a:r>
              <a:rPr lang="en-US" sz="900" dirty="0" err="1">
                <a:solidFill>
                  <a:schemeClr val="bg1"/>
                </a:solidFill>
                <a:latin typeface="Montserrat" charset="0"/>
                <a:ea typeface="Montserrat" charset="0"/>
                <a:cs typeface="Montserrat" charset="0"/>
              </a:rPr>
              <a:t>Statista</a:t>
            </a:r>
            <a:r>
              <a:rPr lang="en-US" sz="900" dirty="0">
                <a:solidFill>
                  <a:schemeClr val="bg1"/>
                </a:solidFill>
                <a:latin typeface="Montserrat" charset="0"/>
                <a:ea typeface="Montserrat" charset="0"/>
                <a:cs typeface="Montserrat" charset="0"/>
              </a:rPr>
              <a:t>, The Statistics Portal - 2016</a:t>
            </a:r>
          </a:p>
          <a:p>
            <a:r>
              <a:rPr lang="en-US" sz="900" dirty="0">
                <a:latin typeface="Montserrat" charset="0"/>
                <a:ea typeface="Montserrat" charset="0"/>
                <a:cs typeface="Montserrat" charset="0"/>
              </a:rPr>
              <a:t/>
            </a:r>
            <a:br>
              <a:rPr lang="en-US" sz="900" dirty="0">
                <a:latin typeface="Montserrat" charset="0"/>
                <a:ea typeface="Montserrat" charset="0"/>
                <a:cs typeface="Montserrat" charset="0"/>
              </a:rPr>
            </a:br>
            <a:endParaRPr lang="en-US" sz="900" dirty="0">
              <a:latin typeface="Montserrat" charset="0"/>
              <a:ea typeface="Montserrat" charset="0"/>
              <a:cs typeface="Montserrat" charset="0"/>
            </a:endParaRPr>
          </a:p>
        </p:txBody>
      </p:sp>
      <p:sp>
        <p:nvSpPr>
          <p:cNvPr id="2" name="TextBox 1"/>
          <p:cNvSpPr txBox="1"/>
          <p:nvPr/>
        </p:nvSpPr>
        <p:spPr>
          <a:xfrm>
            <a:off x="457200" y="457200"/>
            <a:ext cx="6138789" cy="1200329"/>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The fitness space is facing disruption driven by the evolving needs of its customers </a:t>
            </a:r>
            <a:endParaRPr lang="en-US" sz="2400" b="1" dirty="0">
              <a:solidFill>
                <a:schemeClr val="bg1"/>
              </a:solidFill>
              <a:latin typeface="Glacial Indifference" charset="0"/>
              <a:ea typeface="Glacial Indifference" charset="0"/>
              <a:cs typeface="Glacial Indifference" charset="0"/>
            </a:endParaRPr>
          </a:p>
        </p:txBody>
      </p:sp>
      <p:pic>
        <p:nvPicPr>
          <p:cNvPr id="10" name="Picture 9"/>
          <p:cNvPicPr>
            <a:picLocks noChangeAspect="1"/>
          </p:cNvPicPr>
          <p:nvPr/>
        </p:nvPicPr>
        <p:blipFill>
          <a:blip r:embed="rId4"/>
          <a:stretch>
            <a:fillRect/>
          </a:stretch>
        </p:blipFill>
        <p:spPr>
          <a:xfrm>
            <a:off x="175015" y="137160"/>
            <a:ext cx="886166" cy="98845"/>
          </a:xfrm>
          <a:prstGeom prst="rect">
            <a:avLst/>
          </a:prstGeom>
        </p:spPr>
      </p:pic>
      <p:sp>
        <p:nvSpPr>
          <p:cNvPr id="13" name="Shape 65"/>
          <p:cNvSpPr txBox="1"/>
          <p:nvPr/>
        </p:nvSpPr>
        <p:spPr>
          <a:xfrm>
            <a:off x="3306433" y="3522287"/>
            <a:ext cx="2558400" cy="13641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70E4F9"/>
                </a:solidFill>
                <a:latin typeface="Glacial Indifference" charset="0"/>
                <a:ea typeface="Glacial Indifference" charset="0"/>
                <a:cs typeface="Glacial Indifference" charset="0"/>
                <a:sym typeface="Montserrat"/>
              </a:rPr>
              <a:t>$21.8B</a:t>
            </a:r>
            <a:endParaRPr sz="4800" b="1" dirty="0">
              <a:solidFill>
                <a:srgbClr val="70E4F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Rev/year of the gym and health club industry</a:t>
            </a:r>
            <a:endParaRPr dirty="0">
              <a:solidFill>
                <a:schemeClr val="bg1"/>
              </a:solidFill>
              <a:latin typeface="Glacial Indifference" charset="0"/>
              <a:ea typeface="Glacial Indifference" charset="0"/>
              <a:cs typeface="Glacial Indifference" charset="0"/>
              <a:sym typeface="Montserrat Light"/>
            </a:endParaRPr>
          </a:p>
        </p:txBody>
      </p:sp>
      <p:sp>
        <p:nvSpPr>
          <p:cNvPr id="14" name="TextBox 13"/>
          <p:cNvSpPr txBox="1"/>
          <p:nvPr/>
        </p:nvSpPr>
        <p:spPr>
          <a:xfrm>
            <a:off x="6515801" y="49941"/>
            <a:ext cx="3298676" cy="261610"/>
          </a:xfrm>
          <a:prstGeom prst="rect">
            <a:avLst/>
          </a:prstGeom>
          <a:noFill/>
        </p:spPr>
        <p:txBody>
          <a:bodyPr wrap="square" rtlCol="0">
            <a:spAutoFit/>
          </a:bodyPr>
          <a:lstStyle/>
          <a:p>
            <a:r>
              <a:rPr lang="en-US" sz="1100" b="1" dirty="0" smtClean="0">
                <a:solidFill>
                  <a:schemeClr val="bg1"/>
                </a:solidFill>
                <a:latin typeface="Glacial Indifference" charset="0"/>
                <a:ea typeface="Glacial Indifference" charset="0"/>
                <a:cs typeface="Glacial Indifference" charset="0"/>
              </a:rPr>
              <a:t>OPPORTUNITY</a:t>
            </a:r>
            <a:r>
              <a:rPr lang="en-US" sz="1100" dirty="0" smtClean="0">
                <a:solidFill>
                  <a:schemeClr val="bg1"/>
                </a:solidFill>
                <a:latin typeface="Glacial Indifference" charset="0"/>
                <a:ea typeface="Glacial Indifference" charset="0"/>
                <a:cs typeface="Glacial Indifference" charset="0"/>
              </a:rPr>
              <a:t> | SOLUTION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27"/>
        <p:cNvGrpSpPr/>
        <p:nvPr/>
      </p:nvGrpSpPr>
      <p:grpSpPr>
        <a:xfrm>
          <a:off x="0" y="0"/>
          <a:ext cx="0" cy="0"/>
          <a:chOff x="0" y="0"/>
          <a:chExt cx="0" cy="0"/>
        </a:xfrm>
      </p:grpSpPr>
      <p:pic>
        <p:nvPicPr>
          <p:cNvPr id="2" name="Picture 1"/>
          <p:cNvPicPr>
            <a:picLocks noChangeAspect="1"/>
          </p:cNvPicPr>
          <p:nvPr/>
        </p:nvPicPr>
        <p:blipFill rotWithShape="1">
          <a:blip r:embed="rId3">
            <a:alphaModFix amt="30000"/>
          </a:blip>
          <a:srcRect t="7973" b="8591"/>
          <a:stretch/>
        </p:blipFill>
        <p:spPr>
          <a:xfrm>
            <a:off x="-52665" y="-19050"/>
            <a:ext cx="9249330" cy="5143500"/>
          </a:xfrm>
          <a:prstGeom prst="rect">
            <a:avLst/>
          </a:prstGeom>
        </p:spPr>
      </p:pic>
      <p:sp>
        <p:nvSpPr>
          <p:cNvPr id="4" name="Rectangle 3"/>
          <p:cNvSpPr/>
          <p:nvPr/>
        </p:nvSpPr>
        <p:spPr>
          <a:xfrm>
            <a:off x="10429494" y="-2990850"/>
            <a:ext cx="570585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hape 22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20</a:t>
            </a:fld>
            <a:endParaRPr dirty="0">
              <a:latin typeface="Montserrat"/>
              <a:ea typeface="Montserrat"/>
              <a:cs typeface="Montserrat"/>
              <a:sym typeface="Montserrat"/>
            </a:endParaRPr>
          </a:p>
        </p:txBody>
      </p:sp>
      <p:grpSp>
        <p:nvGrpSpPr>
          <p:cNvPr id="6" name="Group 5"/>
          <p:cNvGrpSpPr/>
          <p:nvPr/>
        </p:nvGrpSpPr>
        <p:grpSpPr>
          <a:xfrm>
            <a:off x="13282422" y="3180244"/>
            <a:ext cx="2223451" cy="3474720"/>
            <a:chOff x="519748" y="561034"/>
            <a:chExt cx="2223451" cy="3474720"/>
          </a:xfrm>
        </p:grpSpPr>
        <p:sp>
          <p:nvSpPr>
            <p:cNvPr id="9" name="Rectangle 8"/>
            <p:cNvSpPr/>
            <p:nvPr/>
          </p:nvSpPr>
          <p:spPr>
            <a:xfrm>
              <a:off x="519748" y="5610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Flexible</a:t>
              </a:r>
              <a:endParaRPr lang="en-US" sz="1600" dirty="0">
                <a:latin typeface="MuseoSans" charset="0"/>
                <a:ea typeface="MuseoSans" charset="0"/>
                <a:cs typeface="MuseoSans" charset="0"/>
              </a:endParaRPr>
            </a:p>
          </p:txBody>
        </p:sp>
        <p:sp>
          <p:nvSpPr>
            <p:cNvPr id="12" name="Rectangle 11"/>
            <p:cNvSpPr/>
            <p:nvPr/>
          </p:nvSpPr>
          <p:spPr>
            <a:xfrm>
              <a:off x="519748" y="14754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Convenient</a:t>
              </a:r>
              <a:endParaRPr lang="en-US" sz="1600" dirty="0">
                <a:latin typeface="MuseoSans" charset="0"/>
                <a:ea typeface="MuseoSans" charset="0"/>
                <a:cs typeface="MuseoSans" charset="0"/>
              </a:endParaRPr>
            </a:p>
          </p:txBody>
        </p:sp>
        <p:sp>
          <p:nvSpPr>
            <p:cNvPr id="15" name="Rectangle 14"/>
            <p:cNvSpPr/>
            <p:nvPr/>
          </p:nvSpPr>
          <p:spPr>
            <a:xfrm>
              <a:off x="519748" y="2392120"/>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Experiential</a:t>
              </a:r>
              <a:endParaRPr lang="en-US" sz="1600" dirty="0">
                <a:latin typeface="MuseoSans" charset="0"/>
                <a:ea typeface="MuseoSans" charset="0"/>
                <a:cs typeface="MuseoSans" charset="0"/>
              </a:endParaRPr>
            </a:p>
          </p:txBody>
        </p:sp>
        <p:sp>
          <p:nvSpPr>
            <p:cNvPr id="18" name="Rectangle 17"/>
            <p:cNvSpPr/>
            <p:nvPr/>
          </p:nvSpPr>
          <p:spPr>
            <a:xfrm>
              <a:off x="519748" y="33042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Affordable</a:t>
              </a:r>
              <a:endParaRPr lang="en-US" sz="1600" dirty="0">
                <a:latin typeface="MuseoSans" charset="0"/>
                <a:ea typeface="MuseoSans" charset="0"/>
                <a:cs typeface="MuseoSans" charset="0"/>
              </a:endParaRPr>
            </a:p>
          </p:txBody>
        </p:sp>
      </p:grpSp>
      <p:grpSp>
        <p:nvGrpSpPr>
          <p:cNvPr id="5" name="Group 4"/>
          <p:cNvGrpSpPr/>
          <p:nvPr/>
        </p:nvGrpSpPr>
        <p:grpSpPr>
          <a:xfrm>
            <a:off x="11225022" y="-2156460"/>
            <a:ext cx="4114800" cy="3474720"/>
            <a:chOff x="4541550" y="531513"/>
            <a:chExt cx="4205258" cy="3530462"/>
          </a:xfrm>
        </p:grpSpPr>
        <p:sp>
          <p:nvSpPr>
            <p:cNvPr id="3" name="TextBox 2"/>
            <p:cNvSpPr txBox="1"/>
            <p:nvPr/>
          </p:nvSpPr>
          <p:spPr>
            <a:xfrm>
              <a:off x="4541550" y="531513"/>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FlexIt provides on-demand access to gyms so that users can enjoy the privileges of membership without the </a:t>
              </a:r>
              <a:r>
                <a:rPr lang="en-US" sz="1600" b="1" dirty="0" smtClean="0">
                  <a:solidFill>
                    <a:srgbClr val="000080"/>
                  </a:solidFill>
                  <a:latin typeface="MuseoSans" charset="0"/>
                  <a:ea typeface="MuseoSans" charset="0"/>
                  <a:cs typeface="MuseoSans" charset="0"/>
                </a:rPr>
                <a:t>hassle</a:t>
              </a:r>
              <a:endParaRPr lang="en-US" sz="1600" b="1" dirty="0">
                <a:solidFill>
                  <a:srgbClr val="000080"/>
                </a:solidFill>
                <a:latin typeface="MuseoSans" charset="0"/>
                <a:ea typeface="MuseoSans" charset="0"/>
                <a:cs typeface="MuseoSans" charset="0"/>
              </a:endParaRPr>
            </a:p>
          </p:txBody>
        </p:sp>
        <p:sp>
          <p:nvSpPr>
            <p:cNvPr id="14" name="TextBox 13"/>
            <p:cNvSpPr txBox="1"/>
            <p:nvPr/>
          </p:nvSpPr>
          <p:spPr>
            <a:xfrm>
              <a:off x="4541550" y="1460582"/>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Just choose a club, check-in, pay for the time you use, and check-out</a:t>
              </a:r>
            </a:p>
          </p:txBody>
        </p:sp>
        <p:sp>
          <p:nvSpPr>
            <p:cNvPr id="17" name="TextBox 16"/>
            <p:cNvSpPr txBox="1"/>
            <p:nvPr/>
          </p:nvSpPr>
          <p:spPr>
            <a:xfrm>
              <a:off x="4541550" y="2389651"/>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Full control, maximum flexibility and convenience and access to all facility amenities</a:t>
              </a:r>
            </a:p>
          </p:txBody>
        </p:sp>
        <p:sp>
          <p:nvSpPr>
            <p:cNvPr id="20" name="TextBox 19"/>
            <p:cNvSpPr txBox="1"/>
            <p:nvPr/>
          </p:nvSpPr>
          <p:spPr>
            <a:xfrm>
              <a:off x="4541550" y="3318720"/>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Rates are by-the-minute and </a:t>
              </a:r>
              <a:r>
                <a:rPr lang="en-US" sz="1600" b="1" dirty="0" smtClean="0">
                  <a:solidFill>
                    <a:srgbClr val="000080"/>
                  </a:solidFill>
                  <a:latin typeface="MuseoSans" charset="0"/>
                  <a:ea typeface="MuseoSans" charset="0"/>
                  <a:cs typeface="MuseoSans" charset="0"/>
                </a:rPr>
                <a:t>are more </a:t>
              </a:r>
              <a:r>
                <a:rPr lang="en-US" sz="1600" b="1" dirty="0">
                  <a:solidFill>
                    <a:srgbClr val="000080"/>
                  </a:solidFill>
                  <a:latin typeface="MuseoSans" charset="0"/>
                  <a:ea typeface="MuseoSans" charset="0"/>
                  <a:cs typeface="MuseoSans" charset="0"/>
                </a:rPr>
                <a:t>competitive and affordable than </a:t>
              </a:r>
              <a:r>
                <a:rPr lang="en-US" sz="1600" b="1" dirty="0" smtClean="0">
                  <a:solidFill>
                    <a:srgbClr val="000080"/>
                  </a:solidFill>
                  <a:latin typeface="MuseoSans" charset="0"/>
                  <a:ea typeface="MuseoSans" charset="0"/>
                  <a:cs typeface="MuseoSans" charset="0"/>
                </a:rPr>
                <a:t>any other option in </a:t>
              </a:r>
              <a:r>
                <a:rPr lang="en-US" sz="1600" b="1" dirty="0">
                  <a:solidFill>
                    <a:srgbClr val="000080"/>
                  </a:solidFill>
                  <a:latin typeface="MuseoSans" charset="0"/>
                  <a:ea typeface="MuseoSans" charset="0"/>
                  <a:cs typeface="MuseoSans" charset="0"/>
                </a:rPr>
                <a:t>the market</a:t>
              </a:r>
            </a:p>
          </p:txBody>
        </p:sp>
      </p:grpSp>
      <p:pic>
        <p:nvPicPr>
          <p:cNvPr id="19" name="Picture 18"/>
          <p:cNvPicPr>
            <a:picLocks noChangeAspect="1"/>
          </p:cNvPicPr>
          <p:nvPr/>
        </p:nvPicPr>
        <p:blipFill>
          <a:blip r:embed="rId4"/>
          <a:stretch>
            <a:fillRect/>
          </a:stretch>
        </p:blipFill>
        <p:spPr>
          <a:xfrm>
            <a:off x="91440" y="4800600"/>
            <a:ext cx="640080" cy="234008"/>
          </a:xfrm>
          <a:prstGeom prst="rect">
            <a:avLst/>
          </a:prstGeom>
        </p:spPr>
      </p:pic>
      <p:sp>
        <p:nvSpPr>
          <p:cNvPr id="25" name="Shape 190"/>
          <p:cNvSpPr txBox="1"/>
          <p:nvPr/>
        </p:nvSpPr>
        <p:spPr>
          <a:xfrm>
            <a:off x="1729795" y="3995393"/>
            <a:ext cx="5093698" cy="393600"/>
          </a:xfrm>
          <a:prstGeom prst="rect">
            <a:avLst/>
          </a:prstGeom>
          <a:noFill/>
          <a:ln>
            <a:noFill/>
          </a:ln>
        </p:spPr>
        <p:txBody>
          <a:bodyPr spcFirstLastPara="1" wrap="square" lIns="91425" tIns="91425" rIns="91425" bIns="91425" anchor="t" anchorCtr="0">
            <a:noAutofit/>
          </a:bodyPr>
          <a:lstStyle/>
          <a:p>
            <a:pPr lvl="0"/>
            <a:r>
              <a:rPr lang="en" dirty="0">
                <a:solidFill>
                  <a:schemeClr val="bg1"/>
                </a:solidFill>
                <a:latin typeface="Gill Sans" charset="0"/>
                <a:ea typeface="Gill Sans" charset="0"/>
                <a:cs typeface="Gill Sans" charset="0"/>
                <a:sym typeface="Montserrat Light"/>
              </a:rPr>
              <a:t>Rates are by-the-minute and are more competitive and affordable than any other option in the market</a:t>
            </a:r>
          </a:p>
        </p:txBody>
      </p:sp>
      <p:pic>
        <p:nvPicPr>
          <p:cNvPr id="21" name="Shape 185"/>
          <p:cNvPicPr preferRelativeResize="0"/>
          <p:nvPr/>
        </p:nvPicPr>
        <p:blipFill rotWithShape="1">
          <a:blip r:embed="rId5">
            <a:alphaModFix/>
            <a:duotone>
              <a:prstClr val="black"/>
              <a:schemeClr val="accent5">
                <a:tint val="45000"/>
                <a:satMod val="400000"/>
              </a:schemeClr>
            </a:duotone>
          </a:blip>
          <a:srcRect b="14900"/>
          <a:stretch/>
        </p:blipFill>
        <p:spPr>
          <a:xfrm>
            <a:off x="639834" y="3059881"/>
            <a:ext cx="806152" cy="686002"/>
          </a:xfrm>
          <a:prstGeom prst="rect">
            <a:avLst/>
          </a:prstGeom>
          <a:noFill/>
          <a:ln>
            <a:noFill/>
          </a:ln>
        </p:spPr>
      </p:pic>
      <p:sp>
        <p:nvSpPr>
          <p:cNvPr id="22" name="Shape 189"/>
          <p:cNvSpPr txBox="1"/>
          <p:nvPr/>
        </p:nvSpPr>
        <p:spPr>
          <a:xfrm>
            <a:off x="1742280" y="3125380"/>
            <a:ext cx="5151799" cy="393600"/>
          </a:xfrm>
          <a:prstGeom prst="rect">
            <a:avLst/>
          </a:prstGeom>
          <a:noFill/>
          <a:ln>
            <a:noFill/>
          </a:ln>
        </p:spPr>
        <p:txBody>
          <a:bodyPr spcFirstLastPara="1" wrap="square" lIns="91425" tIns="91425" rIns="91425" bIns="91425" anchor="t" anchorCtr="0">
            <a:noAutofit/>
          </a:bodyPr>
          <a:lstStyle/>
          <a:p>
            <a:pPr lvl="0"/>
            <a:r>
              <a:rPr lang="en" dirty="0">
                <a:solidFill>
                  <a:schemeClr val="bg1"/>
                </a:solidFill>
                <a:latin typeface="Gill Sans" charset="0"/>
                <a:ea typeface="Gill Sans" charset="0"/>
                <a:cs typeface="Gill Sans" charset="0"/>
                <a:sym typeface="Montserrat Light"/>
              </a:rPr>
              <a:t>Full control, maximum flexibility and convenience and access to all facility amenities</a:t>
            </a:r>
          </a:p>
          <a:p>
            <a:pPr marL="0" lvl="0" indent="0" rtl="0">
              <a:spcBef>
                <a:spcPts val="0"/>
              </a:spcBef>
              <a:spcAft>
                <a:spcPts val="0"/>
              </a:spcAft>
              <a:buNone/>
            </a:pPr>
            <a:endParaRPr dirty="0">
              <a:solidFill>
                <a:schemeClr val="bg1"/>
              </a:solidFill>
              <a:latin typeface="Gill Sans" charset="0"/>
              <a:ea typeface="Gill Sans" charset="0"/>
              <a:cs typeface="Gill Sans" charset="0"/>
              <a:sym typeface="Montserrat Light"/>
            </a:endParaRPr>
          </a:p>
        </p:txBody>
      </p:sp>
      <p:pic>
        <p:nvPicPr>
          <p:cNvPr id="30" name="Shape 188"/>
          <p:cNvPicPr preferRelativeResize="0"/>
          <p:nvPr/>
        </p:nvPicPr>
        <p:blipFill rotWithShape="1">
          <a:blip r:embed="rId6">
            <a:alphaModFix/>
            <a:duotone>
              <a:prstClr val="black"/>
              <a:schemeClr val="accent5">
                <a:tint val="45000"/>
                <a:satMod val="400000"/>
              </a:schemeClr>
            </a:duotone>
          </a:blip>
          <a:srcRect b="14900"/>
          <a:stretch/>
        </p:blipFill>
        <p:spPr>
          <a:xfrm>
            <a:off x="321197" y="1971324"/>
            <a:ext cx="1397875" cy="1189533"/>
          </a:xfrm>
          <a:prstGeom prst="rect">
            <a:avLst/>
          </a:prstGeom>
          <a:noFill/>
          <a:ln>
            <a:noFill/>
          </a:ln>
        </p:spPr>
      </p:pic>
      <p:sp>
        <p:nvSpPr>
          <p:cNvPr id="31" name="Shape 192"/>
          <p:cNvSpPr txBox="1"/>
          <p:nvPr/>
        </p:nvSpPr>
        <p:spPr>
          <a:xfrm>
            <a:off x="1729795" y="2368459"/>
            <a:ext cx="5129690" cy="513179"/>
          </a:xfrm>
          <a:prstGeom prst="rect">
            <a:avLst/>
          </a:prstGeom>
          <a:noFill/>
          <a:ln>
            <a:noFill/>
          </a:ln>
        </p:spPr>
        <p:txBody>
          <a:bodyPr spcFirstLastPara="1" wrap="square" lIns="91425" tIns="91425" rIns="91425" bIns="91425" anchor="t" anchorCtr="0">
            <a:noAutofit/>
          </a:bodyPr>
          <a:lstStyle/>
          <a:p>
            <a:pPr lvl="0"/>
            <a:r>
              <a:rPr lang="en-US" dirty="0" smtClean="0">
                <a:solidFill>
                  <a:schemeClr val="bg1"/>
                </a:solidFill>
                <a:latin typeface="Gill Sans" charset="0"/>
                <a:ea typeface="Gill Sans" charset="0"/>
                <a:cs typeface="Gill Sans" charset="0"/>
                <a:sym typeface="Montserrat Light"/>
              </a:rPr>
              <a:t>Enjoy the privileges of membership without guilt or commitment</a:t>
            </a:r>
            <a:endParaRPr lang="en" dirty="0">
              <a:solidFill>
                <a:schemeClr val="bg1"/>
              </a:solidFill>
              <a:latin typeface="Gill Sans" charset="0"/>
              <a:ea typeface="Gill Sans" charset="0"/>
              <a:cs typeface="Gill Sans" charset="0"/>
              <a:sym typeface="Montserrat Light"/>
            </a:endParaRPr>
          </a:p>
        </p:txBody>
      </p:sp>
      <p:pic>
        <p:nvPicPr>
          <p:cNvPr id="33" name="Shape 187"/>
          <p:cNvPicPr preferRelativeResize="0"/>
          <p:nvPr/>
        </p:nvPicPr>
        <p:blipFill rotWithShape="1">
          <a:blip r:embed="rId7">
            <a:alphaModFix/>
            <a:duotone>
              <a:prstClr val="black"/>
              <a:schemeClr val="accent5">
                <a:tint val="45000"/>
                <a:satMod val="400000"/>
              </a:schemeClr>
            </a:duotone>
          </a:blip>
          <a:srcRect b="14900"/>
          <a:stretch/>
        </p:blipFill>
        <p:spPr>
          <a:xfrm>
            <a:off x="639834" y="3946916"/>
            <a:ext cx="702397" cy="597710"/>
          </a:xfrm>
          <a:prstGeom prst="rect">
            <a:avLst/>
          </a:prstGeom>
          <a:noFill/>
          <a:ln>
            <a:noFill/>
          </a:ln>
        </p:spPr>
      </p:pic>
      <p:sp>
        <p:nvSpPr>
          <p:cNvPr id="8" name="TextBox 7"/>
          <p:cNvSpPr txBox="1"/>
          <p:nvPr/>
        </p:nvSpPr>
        <p:spPr>
          <a:xfrm>
            <a:off x="731520" y="467037"/>
            <a:ext cx="6564702" cy="707886"/>
          </a:xfrm>
          <a:prstGeom prst="rect">
            <a:avLst/>
          </a:prstGeom>
          <a:noFill/>
        </p:spPr>
        <p:txBody>
          <a:bodyPr wrap="square" rtlCol="0">
            <a:spAutoFit/>
          </a:bodyPr>
          <a:lstStyle/>
          <a:p>
            <a:r>
              <a:rPr lang="en-US" sz="4000" dirty="0" smtClean="0">
                <a:solidFill>
                  <a:schemeClr val="bg1"/>
                </a:solidFill>
                <a:latin typeface="Alternate Gothic No3 D" charset="0"/>
                <a:ea typeface="Alternate Gothic No3 D" charset="0"/>
                <a:cs typeface="Alternate Gothic No3 D" charset="0"/>
              </a:rPr>
              <a:t>Benefits to Gym-Goers</a:t>
            </a:r>
            <a:endParaRPr lang="en-US" sz="4000" dirty="0">
              <a:solidFill>
                <a:schemeClr val="bg1"/>
              </a:solidFill>
              <a:latin typeface="Alternate Gothic No3 D" charset="0"/>
              <a:ea typeface="Alternate Gothic No3 D" charset="0"/>
              <a:cs typeface="Alternate Gothic No3 D" charset="0"/>
            </a:endParaRPr>
          </a:p>
        </p:txBody>
      </p:sp>
      <p:pic>
        <p:nvPicPr>
          <p:cNvPr id="27" name="Shape 186"/>
          <p:cNvPicPr preferRelativeResize="0"/>
          <p:nvPr/>
        </p:nvPicPr>
        <p:blipFill rotWithShape="1">
          <a:blip r:embed="rId8">
            <a:alphaModFix/>
            <a:duotone>
              <a:prstClr val="black"/>
              <a:schemeClr val="accent5">
                <a:tint val="45000"/>
                <a:satMod val="400000"/>
              </a:schemeClr>
            </a:duotone>
          </a:blip>
          <a:srcRect b="14900"/>
          <a:stretch/>
        </p:blipFill>
        <p:spPr>
          <a:xfrm>
            <a:off x="621547" y="1510853"/>
            <a:ext cx="809710" cy="689030"/>
          </a:xfrm>
          <a:prstGeom prst="rect">
            <a:avLst/>
          </a:prstGeom>
          <a:noFill/>
          <a:ln>
            <a:noFill/>
          </a:ln>
        </p:spPr>
      </p:pic>
      <p:sp>
        <p:nvSpPr>
          <p:cNvPr id="32" name="Shape 192"/>
          <p:cNvSpPr txBox="1"/>
          <p:nvPr/>
        </p:nvSpPr>
        <p:spPr>
          <a:xfrm>
            <a:off x="1764389" y="1543068"/>
            <a:ext cx="5129690" cy="513179"/>
          </a:xfrm>
          <a:prstGeom prst="rect">
            <a:avLst/>
          </a:prstGeom>
          <a:noFill/>
          <a:ln>
            <a:noFill/>
          </a:ln>
        </p:spPr>
        <p:txBody>
          <a:bodyPr spcFirstLastPara="1" wrap="square" lIns="91425" tIns="91425" rIns="91425" bIns="91425" anchor="t" anchorCtr="0">
            <a:noAutofit/>
          </a:bodyPr>
          <a:lstStyle/>
          <a:p>
            <a:pPr lvl="0"/>
            <a:r>
              <a:rPr lang="en" dirty="0" smtClean="0">
                <a:solidFill>
                  <a:schemeClr val="bg1"/>
                </a:solidFill>
                <a:latin typeface="Gill Sans" charset="0"/>
                <a:ea typeface="Gill Sans" charset="0"/>
                <a:cs typeface="Gill Sans" charset="0"/>
                <a:sym typeface="Montserrat Light"/>
              </a:rPr>
              <a:t>Just choose a club, check-in, pay for the time you use, and check-out</a:t>
            </a:r>
            <a:endParaRPr lang="en" dirty="0">
              <a:solidFill>
                <a:schemeClr val="bg1"/>
              </a:solidFill>
              <a:latin typeface="Gill Sans" charset="0"/>
              <a:ea typeface="Gill Sans" charset="0"/>
              <a:cs typeface="Gill Sans" charset="0"/>
              <a:sym typeface="Montserrat Light"/>
            </a:endParaRPr>
          </a:p>
        </p:txBody>
      </p:sp>
    </p:spTree>
    <p:extLst>
      <p:ext uri="{BB962C8B-B14F-4D97-AF65-F5344CB8AC3E}">
        <p14:creationId xmlns:p14="http://schemas.microsoft.com/office/powerpoint/2010/main" val="1340449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5" name="Group 4"/>
          <p:cNvGrpSpPr/>
          <p:nvPr/>
        </p:nvGrpSpPr>
        <p:grpSpPr>
          <a:xfrm>
            <a:off x="4572000" y="-4569"/>
            <a:ext cx="4572000" cy="5148072"/>
            <a:chOff x="4572000" y="-4569"/>
            <a:chExt cx="4572000" cy="5148072"/>
          </a:xfrm>
        </p:grpSpPr>
        <p:sp>
          <p:nvSpPr>
            <p:cNvPr id="10" name="Shape 414"/>
            <p:cNvSpPr/>
            <p:nvPr/>
          </p:nvSpPr>
          <p:spPr>
            <a:xfrm rot="10800000" flipH="1">
              <a:off x="4572000" y="-4569"/>
              <a:ext cx="4572000" cy="5148072"/>
            </a:xfrm>
            <a:prstGeom prst="round2SameRect">
              <a:avLst>
                <a:gd name="adj1" fmla="val 0"/>
                <a:gd name="adj2" fmla="val 0"/>
              </a:avLst>
            </a:prstGeom>
            <a:solidFill>
              <a:srgbClr val="70E4F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 name="Group 1"/>
            <p:cNvGrpSpPr/>
            <p:nvPr/>
          </p:nvGrpSpPr>
          <p:grpSpPr>
            <a:xfrm>
              <a:off x="5009857" y="933587"/>
              <a:ext cx="4082528" cy="3349922"/>
              <a:chOff x="1440722" y="1197197"/>
              <a:chExt cx="3546215" cy="3349922"/>
            </a:xfrm>
          </p:grpSpPr>
          <p:sp>
            <p:nvSpPr>
              <p:cNvPr id="11" name="Shape 416"/>
              <p:cNvSpPr txBox="1"/>
              <p:nvPr/>
            </p:nvSpPr>
            <p:spPr>
              <a:xfrm>
                <a:off x="1464866" y="1197197"/>
                <a:ext cx="3351534" cy="568651"/>
              </a:xfrm>
              <a:prstGeom prst="rect">
                <a:avLst/>
              </a:prstGeom>
              <a:noFill/>
              <a:ln>
                <a:noFill/>
              </a:ln>
            </p:spPr>
            <p:txBody>
              <a:bodyPr spcFirstLastPara="1" wrap="square" lIns="91425" tIns="91425" rIns="91425" bIns="91425" anchor="t" anchorCtr="0">
                <a:noAutofit/>
              </a:bodyPr>
              <a:lstStyle/>
              <a:p>
                <a:pPr lvl="0">
                  <a:lnSpc>
                    <a:spcPts val="4000"/>
                  </a:lnSpc>
                </a:pPr>
                <a:r>
                  <a:rPr lang="en-US" sz="2400" b="1" dirty="0">
                    <a:solidFill>
                      <a:srgbClr val="252525"/>
                    </a:solidFill>
                    <a:latin typeface="Glacial Indifference" charset="0"/>
                    <a:ea typeface="Glacial Indifference" charset="0"/>
                    <a:cs typeface="Glacial Indifference" charset="0"/>
                    <a:sym typeface="Montserrat Medium"/>
                  </a:rPr>
                  <a:t>a</a:t>
                </a:r>
                <a:r>
                  <a:rPr lang="en-US" sz="2400" b="1" dirty="0" smtClean="0">
                    <a:solidFill>
                      <a:srgbClr val="252525"/>
                    </a:solidFill>
                    <a:latin typeface="Glacial Indifference" charset="0"/>
                    <a:ea typeface="Glacial Indifference" charset="0"/>
                    <a:cs typeface="Glacial Indifference" charset="0"/>
                    <a:sym typeface="Montserrat Medium"/>
                  </a:rPr>
                  <a:t>nd for gyms</a:t>
                </a:r>
                <a:endParaRPr lang="en-US" sz="2400" b="1" dirty="0">
                  <a:solidFill>
                    <a:srgbClr val="252525"/>
                  </a:solidFill>
                  <a:latin typeface="Glacial Indifference" charset="0"/>
                  <a:ea typeface="Glacial Indifference" charset="0"/>
                  <a:cs typeface="Glacial Indifference" charset="0"/>
                  <a:sym typeface="Montserrat Medium"/>
                </a:endParaRPr>
              </a:p>
            </p:txBody>
          </p:sp>
          <p:sp>
            <p:nvSpPr>
              <p:cNvPr id="12" name="Shape 104"/>
              <p:cNvSpPr txBox="1"/>
              <p:nvPr/>
            </p:nvSpPr>
            <p:spPr>
              <a:xfrm>
                <a:off x="1440722" y="1937068"/>
                <a:ext cx="3546215" cy="2610051"/>
              </a:xfrm>
              <a:prstGeom prst="rect">
                <a:avLst/>
              </a:prstGeom>
              <a:noFill/>
              <a:ln>
                <a:noFill/>
              </a:ln>
            </p:spPr>
            <p:txBody>
              <a:bodyPr spcFirstLastPara="1" wrap="square" lIns="91425" tIns="91425" rIns="91425" bIns="91425" anchor="ctr" anchorCtr="0">
                <a:noAutofit/>
              </a:bodyPr>
              <a:lstStyle/>
              <a:p>
                <a:pPr>
                  <a:tabLst>
                    <a:tab pos="2743200" algn="l"/>
                  </a:tabLst>
                </a:pPr>
                <a:r>
                  <a:rPr lang="en" sz="1600" dirty="0">
                    <a:solidFill>
                      <a:srgbClr val="252525"/>
                    </a:solidFill>
                    <a:latin typeface="Glacial Indifference" charset="0"/>
                    <a:ea typeface="Glacial Indifference" charset="0"/>
                    <a:cs typeface="Glacial Indifference" charset="0"/>
                    <a:sym typeface="Montserrat"/>
                  </a:rPr>
                  <a:t>Gym memberships are down.</a:t>
                </a:r>
              </a:p>
              <a:p>
                <a:pPr>
                  <a:tabLst>
                    <a:tab pos="2743200" algn="l"/>
                  </a:tabLst>
                </a:pPr>
                <a:endParaRPr lang="en" sz="1600" dirty="0">
                  <a:solidFill>
                    <a:srgbClr val="252525"/>
                  </a:solidFill>
                  <a:latin typeface="Glacial Indifference" charset="0"/>
                  <a:ea typeface="Glacial Indifference" charset="0"/>
                  <a:cs typeface="Glacial Indifference" charset="0"/>
                  <a:sym typeface="Montserrat"/>
                </a:endParaRPr>
              </a:p>
              <a:p>
                <a:pPr>
                  <a:tabLst>
                    <a:tab pos="2743200" algn="l"/>
                  </a:tabLst>
                </a:pPr>
                <a:r>
                  <a:rPr lang="en" sz="1600" dirty="0">
                    <a:solidFill>
                      <a:srgbClr val="252525"/>
                    </a:solidFill>
                    <a:latin typeface="Glacial Indifference" charset="0"/>
                    <a:ea typeface="Glacial Indifference" charset="0"/>
                    <a:cs typeface="Glacial Indifference" charset="0"/>
                    <a:sym typeface="Montserrat"/>
                  </a:rPr>
                  <a:t>Gyms are underutilized and almost always have excess capacity</a:t>
                </a:r>
                <a:r>
                  <a:rPr lang="en" sz="1600" dirty="0" smtClean="0">
                    <a:solidFill>
                      <a:srgbClr val="252525"/>
                    </a:solidFill>
                    <a:latin typeface="Glacial Indifference" charset="0"/>
                    <a:ea typeface="Glacial Indifference" charset="0"/>
                    <a:cs typeface="Glacial Indifference" charset="0"/>
                    <a:sym typeface="Montserrat"/>
                  </a:rPr>
                  <a:t>.</a:t>
                </a:r>
              </a:p>
              <a:p>
                <a:pPr>
                  <a:tabLst>
                    <a:tab pos="2743200" algn="l"/>
                  </a:tabLst>
                </a:pPr>
                <a:endParaRPr lang="en" sz="1600" dirty="0">
                  <a:solidFill>
                    <a:srgbClr val="252525"/>
                  </a:solidFill>
                  <a:latin typeface="Glacial Indifference" charset="0"/>
                  <a:ea typeface="Glacial Indifference" charset="0"/>
                  <a:cs typeface="Glacial Indifference" charset="0"/>
                  <a:sym typeface="Montserrat"/>
                </a:endParaRPr>
              </a:p>
              <a:p>
                <a:pPr>
                  <a:tabLst>
                    <a:tab pos="2743200" algn="l"/>
                  </a:tabLst>
                </a:pPr>
                <a:r>
                  <a:rPr lang="en" sz="1600" dirty="0" smtClean="0">
                    <a:solidFill>
                      <a:srgbClr val="252525"/>
                    </a:solidFill>
                    <a:latin typeface="Glacial Indifference" charset="0"/>
                    <a:ea typeface="Glacial Indifference" charset="0"/>
                    <a:cs typeface="Glacial Indifference" charset="0"/>
                    <a:sym typeface="Montserrat"/>
                  </a:rPr>
                  <a:t>High fixed cost </a:t>
                </a:r>
                <a:endParaRPr lang="en" sz="1600" dirty="0">
                  <a:solidFill>
                    <a:srgbClr val="252525"/>
                  </a:solidFill>
                  <a:latin typeface="Glacial Indifference" charset="0"/>
                  <a:ea typeface="Glacial Indifference" charset="0"/>
                  <a:cs typeface="Glacial Indifference" charset="0"/>
                  <a:sym typeface="Montserrat"/>
                </a:endParaRPr>
              </a:p>
              <a:p>
                <a:pPr>
                  <a:tabLst>
                    <a:tab pos="2743200" algn="l"/>
                  </a:tabLst>
                </a:pPr>
                <a:endParaRPr lang="en" sz="1600" dirty="0">
                  <a:solidFill>
                    <a:srgbClr val="252525"/>
                  </a:solidFill>
                  <a:latin typeface="Glacial Indifference" charset="0"/>
                  <a:ea typeface="Glacial Indifference" charset="0"/>
                  <a:cs typeface="Glacial Indifference" charset="0"/>
                  <a:sym typeface="Montserrat"/>
                </a:endParaRPr>
              </a:p>
              <a:p>
                <a:pPr>
                  <a:tabLst>
                    <a:tab pos="2743200" algn="l"/>
                  </a:tabLst>
                </a:pPr>
                <a:r>
                  <a:rPr lang="en" sz="1600" dirty="0" smtClean="0">
                    <a:solidFill>
                      <a:srgbClr val="252525"/>
                    </a:solidFill>
                    <a:latin typeface="Glacial Indifference" charset="0"/>
                    <a:ea typeface="Glacial Indifference" charset="0"/>
                    <a:cs typeface="Glacial Indifference" charset="0"/>
                    <a:sym typeface="Montserrat"/>
                  </a:rPr>
                  <a:t>Increasingly </a:t>
                </a:r>
                <a:r>
                  <a:rPr lang="en" sz="1600" b="1" dirty="0" smtClean="0">
                    <a:solidFill>
                      <a:srgbClr val="252525"/>
                    </a:solidFill>
                    <a:latin typeface="Glacial Indifference" charset="0"/>
                    <a:ea typeface="Glacial Indifference" charset="0"/>
                    <a:cs typeface="Glacial Indifference" charset="0"/>
                    <a:sym typeface="Montserrat"/>
                  </a:rPr>
                  <a:t>demanding customers </a:t>
                </a:r>
                <a:r>
                  <a:rPr lang="en" sz="1600" dirty="0" smtClean="0">
                    <a:solidFill>
                      <a:srgbClr val="252525"/>
                    </a:solidFill>
                    <a:latin typeface="Glacial Indifference" charset="0"/>
                    <a:ea typeface="Glacial Indifference" charset="0"/>
                    <a:cs typeface="Glacial Indifference" charset="0"/>
                    <a:sym typeface="Montserrat"/>
                  </a:rPr>
                  <a:t>that expect personalized service </a:t>
                </a:r>
                <a:r>
                  <a:rPr lang="en" sz="1600" b="1" dirty="0" smtClean="0">
                    <a:solidFill>
                      <a:srgbClr val="252525"/>
                    </a:solidFill>
                    <a:latin typeface="Glacial Indifference" charset="0"/>
                    <a:ea typeface="Glacial Indifference" charset="0"/>
                    <a:cs typeface="Glacial Indifference" charset="0"/>
                    <a:sym typeface="Montserrat"/>
                  </a:rPr>
                  <a:t> </a:t>
                </a:r>
                <a:endParaRPr lang="en" b="1" dirty="0">
                  <a:solidFill>
                    <a:srgbClr val="252525"/>
                  </a:solidFill>
                  <a:latin typeface="Glacial Indifference" charset="0"/>
                  <a:ea typeface="Glacial Indifference" charset="0"/>
                  <a:cs typeface="Glacial Indifference" charset="0"/>
                  <a:sym typeface="Montserrat"/>
                </a:endParaRPr>
              </a:p>
            </p:txBody>
          </p:sp>
        </p:grpSp>
      </p:grpSp>
      <p:pic>
        <p:nvPicPr>
          <p:cNvPr id="13" name="Picture 12"/>
          <p:cNvPicPr>
            <a:picLocks noChangeAspect="1"/>
          </p:cNvPicPr>
          <p:nvPr/>
        </p:nvPicPr>
        <p:blipFill>
          <a:blip r:embed="rId3"/>
          <a:stretch>
            <a:fillRect/>
          </a:stretch>
        </p:blipFill>
        <p:spPr>
          <a:xfrm>
            <a:off x="91440" y="4800600"/>
            <a:ext cx="640080" cy="234008"/>
          </a:xfrm>
          <a:prstGeom prst="rect">
            <a:avLst/>
          </a:prstGeom>
        </p:spPr>
      </p:pic>
      <p:grpSp>
        <p:nvGrpSpPr>
          <p:cNvPr id="4" name="Group 3"/>
          <p:cNvGrpSpPr/>
          <p:nvPr/>
        </p:nvGrpSpPr>
        <p:grpSpPr>
          <a:xfrm>
            <a:off x="0" y="-9144"/>
            <a:ext cx="4572000" cy="5143503"/>
            <a:chOff x="0" y="-9144"/>
            <a:chExt cx="4572000" cy="5143503"/>
          </a:xfrm>
        </p:grpSpPr>
        <p:sp>
          <p:nvSpPr>
            <p:cNvPr id="15" name="Shape 414"/>
            <p:cNvSpPr/>
            <p:nvPr/>
          </p:nvSpPr>
          <p:spPr>
            <a:xfrm rot="10800000" flipH="1">
              <a:off x="0" y="-9144"/>
              <a:ext cx="4572000" cy="5143503"/>
            </a:xfrm>
            <a:prstGeom prst="round2SameRect">
              <a:avLst>
                <a:gd name="adj1" fmla="val 0"/>
                <a:gd name="adj2" fmla="val 0"/>
              </a:avLst>
            </a:prstGeom>
            <a:solidFill>
              <a:srgbClr val="0081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 name="Group 7"/>
            <p:cNvGrpSpPr/>
            <p:nvPr/>
          </p:nvGrpSpPr>
          <p:grpSpPr>
            <a:xfrm>
              <a:off x="411480" y="274320"/>
              <a:ext cx="3739703" cy="4526280"/>
              <a:chOff x="1424542" y="536666"/>
              <a:chExt cx="3248426" cy="4526280"/>
            </a:xfrm>
          </p:grpSpPr>
          <p:sp>
            <p:nvSpPr>
              <p:cNvPr id="9" name="Shape 416"/>
              <p:cNvSpPr txBox="1"/>
              <p:nvPr/>
            </p:nvSpPr>
            <p:spPr>
              <a:xfrm>
                <a:off x="1464256" y="536666"/>
                <a:ext cx="3208712" cy="568651"/>
              </a:xfrm>
              <a:prstGeom prst="rect">
                <a:avLst/>
              </a:prstGeom>
              <a:noFill/>
              <a:ln>
                <a:noFill/>
              </a:ln>
            </p:spPr>
            <p:txBody>
              <a:bodyPr spcFirstLastPara="1" wrap="square" lIns="91425" tIns="91425" rIns="91425" bIns="91425"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Traditional gym models are creating problems for gym-goers</a:t>
                </a:r>
                <a:r>
                  <a:rPr lang="is-IS" sz="2400" b="1" dirty="0" smtClean="0">
                    <a:solidFill>
                      <a:schemeClr val="bg1"/>
                    </a:solidFill>
                    <a:latin typeface="Glacial Indifference" charset="0"/>
                    <a:ea typeface="Glacial Indifference" charset="0"/>
                    <a:cs typeface="Glacial Indifference" charset="0"/>
                    <a:sym typeface="Montserrat Medium"/>
                  </a:rPr>
                  <a:t>…</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14" name="Shape 104"/>
              <p:cNvSpPr txBox="1"/>
              <p:nvPr/>
            </p:nvSpPr>
            <p:spPr>
              <a:xfrm>
                <a:off x="1424542" y="1862546"/>
                <a:ext cx="3108960" cy="3200400"/>
              </a:xfrm>
              <a:prstGeom prst="rect">
                <a:avLst/>
              </a:prstGeom>
              <a:noFill/>
              <a:ln>
                <a:noFill/>
              </a:ln>
            </p:spPr>
            <p:txBody>
              <a:bodyPr spcFirstLastPara="1" wrap="square" lIns="91425" tIns="91425" rIns="91425" bIns="91425" anchor="ctr" anchorCtr="0">
                <a:noAutofit/>
              </a:bodyPr>
              <a:lstStyle/>
              <a:p>
                <a:pPr>
                  <a:tabLst>
                    <a:tab pos="2743200" algn="l"/>
                  </a:tabLst>
                </a:pPr>
                <a:r>
                  <a:rPr lang="en" sz="1600" dirty="0">
                    <a:solidFill>
                      <a:schemeClr val="bg1"/>
                    </a:solidFill>
                    <a:latin typeface="Glacial Indifference" charset="0"/>
                    <a:ea typeface="Glacial Indifference" charset="0"/>
                    <a:cs typeface="Glacial Indifference" charset="0"/>
                    <a:sym typeface="Montserrat"/>
                  </a:rPr>
                  <a:t>Gym memberships are expensive and </a:t>
                </a:r>
                <a:r>
                  <a:rPr lang="en" sz="1600" dirty="0" smtClean="0">
                    <a:solidFill>
                      <a:schemeClr val="bg1"/>
                    </a:solidFill>
                    <a:latin typeface="Glacial Indifference" charset="0"/>
                    <a:ea typeface="Glacial Indifference" charset="0"/>
                    <a:cs typeface="Glacial Indifference" charset="0"/>
                    <a:sym typeface="Montserrat"/>
                  </a:rPr>
                  <a:t>inflexible to the needs of the modern worker’s schedule</a:t>
                </a:r>
              </a:p>
              <a:p>
                <a:pPr>
                  <a:tabLst>
                    <a:tab pos="2743200" algn="l"/>
                  </a:tabLst>
                </a:pPr>
                <a:endParaRPr lang="en" sz="1600" dirty="0" smtClean="0">
                  <a:solidFill>
                    <a:schemeClr val="bg1"/>
                  </a:solidFill>
                  <a:latin typeface="Glacial Indifference" charset="0"/>
                  <a:ea typeface="Glacial Indifference" charset="0"/>
                  <a:cs typeface="Glacial Indifference" charset="0"/>
                  <a:sym typeface="Montserrat"/>
                </a:endParaRPr>
              </a:p>
              <a:p>
                <a:pPr>
                  <a:tabLst>
                    <a:tab pos="2743200" algn="l"/>
                  </a:tabLst>
                </a:pPr>
                <a:r>
                  <a:rPr lang="en" sz="1600" dirty="0" smtClean="0">
                    <a:solidFill>
                      <a:schemeClr val="bg1"/>
                    </a:solidFill>
                    <a:latin typeface="Glacial Indifference" charset="0"/>
                    <a:ea typeface="Glacial Indifference" charset="0"/>
                    <a:cs typeface="Glacial Indifference" charset="0"/>
                    <a:sym typeface="Montserrat"/>
                  </a:rPr>
                  <a:t>Difficult </a:t>
                </a:r>
                <a:r>
                  <a:rPr lang="en" sz="1600" dirty="0">
                    <a:solidFill>
                      <a:schemeClr val="bg1"/>
                    </a:solidFill>
                    <a:latin typeface="Glacial Indifference" charset="0"/>
                    <a:ea typeface="Glacial Indifference" charset="0"/>
                    <a:cs typeface="Glacial Indifference" charset="0"/>
                    <a:sym typeface="Montserrat"/>
                  </a:rPr>
                  <a:t>to find suitable workout facilities while traveling</a:t>
                </a:r>
              </a:p>
              <a:p>
                <a:pPr>
                  <a:tabLst>
                    <a:tab pos="2743200" algn="l"/>
                  </a:tabLst>
                </a:pPr>
                <a:endParaRPr lang="en" sz="1600"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 sz="1600" dirty="0">
                    <a:solidFill>
                      <a:schemeClr val="bg1"/>
                    </a:solidFill>
                    <a:latin typeface="Glacial Indifference" charset="0"/>
                    <a:ea typeface="Glacial Indifference" charset="0"/>
                    <a:cs typeface="Glacial Indifference" charset="0"/>
                    <a:sym typeface="Montserrat"/>
                  </a:rPr>
                  <a:t>Lack of use of a gym membership leads to </a:t>
                </a:r>
                <a:r>
                  <a:rPr lang="en" sz="1600" dirty="0" smtClean="0">
                    <a:solidFill>
                      <a:schemeClr val="bg1"/>
                    </a:solidFill>
                    <a:latin typeface="Glacial Indifference" charset="0"/>
                    <a:ea typeface="Glacial Indifference" charset="0"/>
                    <a:cs typeface="Glacial Indifference" charset="0"/>
                    <a:sym typeface="Montserrat"/>
                  </a:rPr>
                  <a:t>feelings of guilt </a:t>
                </a:r>
                <a:r>
                  <a:rPr lang="en" sz="1600" dirty="0">
                    <a:solidFill>
                      <a:schemeClr val="bg1"/>
                    </a:solidFill>
                    <a:latin typeface="Glacial Indifference" charset="0"/>
                    <a:ea typeface="Glacial Indifference" charset="0"/>
                    <a:cs typeface="Glacial Indifference" charset="0"/>
                    <a:sym typeface="Montserrat"/>
                  </a:rPr>
                  <a:t>and self-doubt that </a:t>
                </a:r>
                <a:r>
                  <a:rPr lang="en" sz="1600" dirty="0" smtClean="0">
                    <a:solidFill>
                      <a:schemeClr val="bg1"/>
                    </a:solidFill>
                    <a:latin typeface="Glacial Indifference" charset="0"/>
                    <a:ea typeface="Glacial Indifference" charset="0"/>
                    <a:cs typeface="Glacial Indifference" charset="0"/>
                    <a:sym typeface="Montserrat"/>
                  </a:rPr>
                  <a:t>further perpetuate </a:t>
                </a:r>
                <a:r>
                  <a:rPr lang="en" sz="1600" dirty="0">
                    <a:solidFill>
                      <a:schemeClr val="bg1"/>
                    </a:solidFill>
                    <a:latin typeface="Glacial Indifference" charset="0"/>
                    <a:ea typeface="Glacial Indifference" charset="0"/>
                    <a:cs typeface="Glacial Indifference" charset="0"/>
                    <a:sym typeface="Montserrat"/>
                  </a:rPr>
                  <a:t>a sporadic workout regimen</a:t>
                </a:r>
              </a:p>
            </p:txBody>
          </p:sp>
        </p:grpSp>
      </p:grpSp>
      <p:pic>
        <p:nvPicPr>
          <p:cNvPr id="16" name="Picture 15"/>
          <p:cNvPicPr>
            <a:picLocks noChangeAspect="1"/>
          </p:cNvPicPr>
          <p:nvPr/>
        </p:nvPicPr>
        <p:blipFill>
          <a:blip r:embed="rId4"/>
          <a:stretch>
            <a:fillRect/>
          </a:stretch>
        </p:blipFill>
        <p:spPr>
          <a:xfrm>
            <a:off x="175015" y="137160"/>
            <a:ext cx="886166" cy="98845"/>
          </a:xfrm>
          <a:prstGeom prst="rect">
            <a:avLst/>
          </a:prstGeom>
        </p:spPr>
      </p:pic>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3</a:t>
            </a:fld>
            <a:endParaRPr dirty="0">
              <a:solidFill>
                <a:schemeClr val="tx1"/>
              </a:solidFill>
              <a:latin typeface="Montserrat" charset="0"/>
              <a:ea typeface="Montserrat" charset="0"/>
              <a:cs typeface="Montserrat" charset="0"/>
            </a:endParaRPr>
          </a:p>
        </p:txBody>
      </p:sp>
      <p:sp>
        <p:nvSpPr>
          <p:cNvPr id="17" name="TextBox 16"/>
          <p:cNvSpPr txBox="1"/>
          <p:nvPr/>
        </p:nvSpPr>
        <p:spPr>
          <a:xfrm>
            <a:off x="6515801" y="49941"/>
            <a:ext cx="3298676" cy="261610"/>
          </a:xfrm>
          <a:prstGeom prst="rect">
            <a:avLst/>
          </a:prstGeom>
          <a:noFill/>
        </p:spPr>
        <p:txBody>
          <a:bodyPr wrap="square" rtlCol="0">
            <a:spAutoFit/>
          </a:bodyPr>
          <a:lstStyle/>
          <a:p>
            <a:r>
              <a:rPr lang="en-US" sz="1100" b="1" dirty="0" smtClean="0">
                <a:solidFill>
                  <a:schemeClr val="bg1"/>
                </a:solidFill>
                <a:latin typeface="Glacial Indifference" charset="0"/>
                <a:ea typeface="Glacial Indifference" charset="0"/>
                <a:cs typeface="Glacial Indifference" charset="0"/>
              </a:rPr>
              <a:t>OPPORTUNITY</a:t>
            </a:r>
            <a:r>
              <a:rPr lang="en-US" sz="1100" dirty="0" smtClean="0">
                <a:solidFill>
                  <a:schemeClr val="bg1"/>
                </a:solidFill>
                <a:latin typeface="Glacial Indifference" charset="0"/>
                <a:ea typeface="Glacial Indifference" charset="0"/>
                <a:cs typeface="Glacial Indifference" charset="0"/>
              </a:rPr>
              <a:t> | SOLUTION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58751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5" name="Shape 414"/>
          <p:cNvSpPr/>
          <p:nvPr/>
        </p:nvSpPr>
        <p:spPr>
          <a:xfrm rot="10800000" flipH="1">
            <a:off x="0" y="-9144"/>
            <a:ext cx="4572000" cy="5143503"/>
          </a:xfrm>
          <a:prstGeom prst="round2SameRect">
            <a:avLst>
              <a:gd name="adj1" fmla="val 0"/>
              <a:gd name="adj2" fmla="val 0"/>
            </a:avLst>
          </a:prstGeom>
          <a:solidFill>
            <a:srgbClr val="0081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414"/>
          <p:cNvSpPr/>
          <p:nvPr/>
        </p:nvSpPr>
        <p:spPr>
          <a:xfrm rot="10800000" flipH="1">
            <a:off x="4572000" y="-4569"/>
            <a:ext cx="4572000" cy="5148072"/>
          </a:xfrm>
          <a:prstGeom prst="round2SameRect">
            <a:avLst>
              <a:gd name="adj1" fmla="val 0"/>
              <a:gd name="adj2" fmla="val 0"/>
            </a:avLst>
          </a:prstGeom>
          <a:solidFill>
            <a:srgbClr val="70E4F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4</a:t>
            </a:fld>
            <a:endParaRPr dirty="0">
              <a:solidFill>
                <a:schemeClr val="tx1"/>
              </a:solidFill>
              <a:latin typeface="Montserrat" charset="0"/>
              <a:ea typeface="Montserrat" charset="0"/>
              <a:cs typeface="Montserrat" charset="0"/>
            </a:endParaRPr>
          </a:p>
        </p:txBody>
      </p:sp>
      <p:sp>
        <p:nvSpPr>
          <p:cNvPr id="16" name="TextBox 15"/>
          <p:cNvSpPr txBox="1"/>
          <p:nvPr/>
        </p:nvSpPr>
        <p:spPr>
          <a:xfrm>
            <a:off x="4789714" y="512239"/>
            <a:ext cx="4044011" cy="3877985"/>
          </a:xfrm>
          <a:prstGeom prst="rect">
            <a:avLst/>
          </a:prstGeom>
          <a:noFill/>
        </p:spPr>
        <p:txBody>
          <a:bodyPr wrap="square" rtlCol="0">
            <a:spAutoFit/>
          </a:bodyPr>
          <a:lstStyle/>
          <a:p>
            <a:r>
              <a:rPr lang="en-US" sz="1300" dirty="0" smtClean="0">
                <a:solidFill>
                  <a:srgbClr val="252525"/>
                </a:solidFill>
                <a:latin typeface="Glacial Indifference" charset="0"/>
                <a:ea typeface="Glacial Indifference" charset="0"/>
                <a:cs typeface="Glacial Indifference" charset="0"/>
              </a:rPr>
              <a:t>Q: WHAT IS THE GREATEST THREAT TO THE FITNESS INDUSTRY TODAY, AND WHAT CAN THE INDUSTRY DO TO OVERCOME THAT?</a:t>
            </a:r>
          </a:p>
          <a:p>
            <a:endParaRPr lang="en-US" sz="1300" dirty="0">
              <a:solidFill>
                <a:srgbClr val="252525"/>
              </a:solidFill>
              <a:latin typeface="Glacial Indifference" charset="0"/>
              <a:ea typeface="Glacial Indifference" charset="0"/>
              <a:cs typeface="Glacial Indifference" charset="0"/>
            </a:endParaRPr>
          </a:p>
          <a:p>
            <a:r>
              <a:rPr lang="en-US" sz="1300" dirty="0" smtClean="0">
                <a:solidFill>
                  <a:srgbClr val="252525"/>
                </a:solidFill>
                <a:latin typeface="Glacial Indifference" charset="0"/>
                <a:ea typeface="Glacial Indifference" charset="0"/>
                <a:cs typeface="Glacial Indifference" charset="0"/>
              </a:rPr>
              <a:t>A: In my opinion, there are actually two: the continued rise of boutique fitness, and the notion that fitness should be available to a consumer </a:t>
            </a:r>
            <a:r>
              <a:rPr lang="en-US" sz="1800" b="1" dirty="0" smtClean="0">
                <a:solidFill>
                  <a:srgbClr val="252525"/>
                </a:solidFill>
                <a:latin typeface="Glacial Indifference" charset="0"/>
                <a:ea typeface="Glacial Indifference" charset="0"/>
                <a:cs typeface="Glacial Indifference" charset="0"/>
              </a:rPr>
              <a:t>anywhere, anytime</a:t>
            </a:r>
            <a:r>
              <a:rPr lang="en-US" sz="1300" b="1" dirty="0" smtClean="0">
                <a:solidFill>
                  <a:srgbClr val="252525"/>
                </a:solidFill>
                <a:latin typeface="Glacial Indifference" charset="0"/>
                <a:ea typeface="Glacial Indifference" charset="0"/>
                <a:cs typeface="Glacial Indifference" charset="0"/>
              </a:rPr>
              <a:t>. </a:t>
            </a:r>
            <a:r>
              <a:rPr lang="en-US" sz="1300" dirty="0" smtClean="0">
                <a:solidFill>
                  <a:srgbClr val="252525"/>
                </a:solidFill>
                <a:latin typeface="Glacial Indifference" charset="0"/>
                <a:ea typeface="Glacial Indifference" charset="0"/>
                <a:cs typeface="Glacial Indifference" charset="0"/>
              </a:rPr>
              <a:t>People, especially millennials, are searching for </a:t>
            </a:r>
            <a:r>
              <a:rPr lang="en-US" sz="1800" b="1" dirty="0" smtClean="0">
                <a:solidFill>
                  <a:srgbClr val="252525"/>
                </a:solidFill>
                <a:latin typeface="Glacial Indifference" charset="0"/>
                <a:ea typeface="Glacial Indifference" charset="0"/>
                <a:cs typeface="Glacial Indifference" charset="0"/>
              </a:rPr>
              <a:t>personalized experiences</a:t>
            </a:r>
            <a:r>
              <a:rPr lang="en-US" sz="1300" b="1" dirty="0" smtClean="0">
                <a:solidFill>
                  <a:srgbClr val="252525"/>
                </a:solidFill>
                <a:latin typeface="Glacial Indifference" charset="0"/>
                <a:ea typeface="Glacial Indifference" charset="0"/>
                <a:cs typeface="Glacial Indifference" charset="0"/>
              </a:rPr>
              <a:t> </a:t>
            </a:r>
            <a:r>
              <a:rPr lang="en-US" sz="1300" dirty="0" smtClean="0">
                <a:solidFill>
                  <a:srgbClr val="252525"/>
                </a:solidFill>
                <a:latin typeface="Glacial Indifference" charset="0"/>
                <a:ea typeface="Glacial Indifference" charset="0"/>
                <a:cs typeface="Glacial Indifference" charset="0"/>
              </a:rPr>
              <a:t>and that includes looking for unique </a:t>
            </a:r>
            <a:r>
              <a:rPr lang="en-US" sz="1300" dirty="0" err="1">
                <a:solidFill>
                  <a:srgbClr val="252525"/>
                </a:solidFill>
                <a:latin typeface="Glacial Indifference" charset="0"/>
                <a:ea typeface="Glacial Indifference" charset="0"/>
                <a:cs typeface="Glacial Indifference" charset="0"/>
              </a:rPr>
              <a:t>feverywhere</a:t>
            </a:r>
            <a:r>
              <a:rPr lang="en-US" sz="1300" dirty="0">
                <a:solidFill>
                  <a:srgbClr val="252525"/>
                </a:solidFill>
                <a:latin typeface="Glacial Indifference" charset="0"/>
                <a:ea typeface="Glacial Indifference" charset="0"/>
                <a:cs typeface="Glacial Indifference" charset="0"/>
              </a:rPr>
              <a:t> they go, </a:t>
            </a:r>
            <a:r>
              <a:rPr lang="en-US" sz="1300" dirty="0" smtClean="0">
                <a:solidFill>
                  <a:srgbClr val="252525"/>
                </a:solidFill>
                <a:latin typeface="Glacial Indifference" charset="0"/>
                <a:ea typeface="Glacial Indifference" charset="0"/>
                <a:cs typeface="Glacial Indifference" charset="0"/>
              </a:rPr>
              <a:t>fitness and workout experiences with a small group of people they connect with on a personal level. Even if they’re traveling or away from home, they expect to be able to keep that routine by walking into a local boutique gym </a:t>
            </a:r>
            <a:r>
              <a:rPr lang="en-US" sz="1800" b="1" dirty="0" smtClean="0">
                <a:solidFill>
                  <a:srgbClr val="252525"/>
                </a:solidFill>
                <a:latin typeface="Glacial Indifference" charset="0"/>
                <a:ea typeface="Glacial Indifference" charset="0"/>
                <a:cs typeface="Glacial Indifference" charset="0"/>
              </a:rPr>
              <a:t>on a per-session basis </a:t>
            </a:r>
            <a:r>
              <a:rPr lang="en-US" sz="1300" dirty="0" smtClean="0">
                <a:solidFill>
                  <a:srgbClr val="252525"/>
                </a:solidFill>
                <a:latin typeface="Glacial Indifference" charset="0"/>
                <a:ea typeface="Glacial Indifference" charset="0"/>
                <a:cs typeface="Glacial Indifference" charset="0"/>
              </a:rPr>
              <a:t>or by using a digital fitness app outside, in a hotel </a:t>
            </a:r>
            <a:r>
              <a:rPr lang="mr-IN" sz="1300" dirty="0" smtClean="0">
                <a:solidFill>
                  <a:srgbClr val="252525"/>
                </a:solidFill>
                <a:latin typeface="Glacial Indifference" charset="0"/>
                <a:ea typeface="Glacial Indifference" charset="0"/>
                <a:cs typeface="Glacial Indifference" charset="0"/>
              </a:rPr>
              <a:t>–</a:t>
            </a:r>
            <a:r>
              <a:rPr lang="en-US" sz="1300" dirty="0" smtClean="0">
                <a:solidFill>
                  <a:srgbClr val="252525"/>
                </a:solidFill>
                <a:latin typeface="Glacial Indifference" charset="0"/>
                <a:ea typeface="Glacial Indifference" charset="0"/>
                <a:cs typeface="Glacial Indifference" charset="0"/>
              </a:rPr>
              <a:t> or almost anywhere for that matter.</a:t>
            </a:r>
            <a:endParaRPr lang="en-US" sz="1300" dirty="0">
              <a:solidFill>
                <a:srgbClr val="252525"/>
              </a:solidFill>
              <a:latin typeface="Glacial Indifference" charset="0"/>
              <a:ea typeface="Glacial Indifference" charset="0"/>
              <a:cs typeface="Glacial Indifference" charset="0"/>
            </a:endParaRPr>
          </a:p>
        </p:txBody>
      </p:sp>
      <p:sp>
        <p:nvSpPr>
          <p:cNvPr id="17" name="Shape 75"/>
          <p:cNvSpPr txBox="1"/>
          <p:nvPr/>
        </p:nvSpPr>
        <p:spPr>
          <a:xfrm>
            <a:off x="4789714" y="4488308"/>
            <a:ext cx="3146700" cy="54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latin typeface="Montserrat" charset="0"/>
                <a:ea typeface="Montserrat" charset="0"/>
                <a:cs typeface="Montserrat" charset="0"/>
                <a:sym typeface="Montserrat Light"/>
              </a:rPr>
              <a:t>Adam Zeitsiff, CIO - Gold’s Gym International</a:t>
            </a:r>
            <a:endParaRPr sz="1000" dirty="0">
              <a:latin typeface="Montserrat" charset="0"/>
              <a:ea typeface="Montserrat" charset="0"/>
              <a:cs typeface="Montserrat" charset="0"/>
              <a:sym typeface="Montserrat Light"/>
            </a:endParaRPr>
          </a:p>
          <a:p>
            <a:pPr marL="0" lvl="0" indent="0">
              <a:spcBef>
                <a:spcPts val="0"/>
              </a:spcBef>
              <a:spcAft>
                <a:spcPts val="0"/>
              </a:spcAft>
              <a:buNone/>
            </a:pPr>
            <a:r>
              <a:rPr lang="en" sz="600" dirty="0">
                <a:latin typeface="Montserrat" charset="0"/>
                <a:ea typeface="Montserrat" charset="0"/>
                <a:cs typeface="Montserrat" charset="0"/>
                <a:sym typeface="Montserrat Light"/>
              </a:rPr>
              <a:t>January 2018</a:t>
            </a:r>
            <a:endParaRPr sz="600" dirty="0">
              <a:latin typeface="Montserrat" charset="0"/>
              <a:ea typeface="Montserrat" charset="0"/>
              <a:cs typeface="Montserrat" charset="0"/>
              <a:sym typeface="Montserrat Light"/>
            </a:endParaRPr>
          </a:p>
        </p:txBody>
      </p:sp>
      <p:sp>
        <p:nvSpPr>
          <p:cNvPr id="18" name="Rectangle 17"/>
          <p:cNvSpPr/>
          <p:nvPr/>
        </p:nvSpPr>
        <p:spPr>
          <a:xfrm>
            <a:off x="457200" y="457200"/>
            <a:ext cx="3678373" cy="1200329"/>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Leadership throughout the industry has taken notice</a:t>
            </a:r>
            <a:endParaRPr lang="en" sz="2400" b="1" dirty="0">
              <a:solidFill>
                <a:schemeClr val="bg1"/>
              </a:solidFill>
              <a:latin typeface="Glacial Indifference" charset="0"/>
              <a:ea typeface="Glacial Indifference" charset="0"/>
              <a:cs typeface="Glacial Indifference" charset="0"/>
              <a:sym typeface="Montserrat Light"/>
            </a:endParaRPr>
          </a:p>
        </p:txBody>
      </p:sp>
      <p:pic>
        <p:nvPicPr>
          <p:cNvPr id="9" name="Picture 8"/>
          <p:cNvPicPr>
            <a:picLocks noChangeAspect="1"/>
          </p:cNvPicPr>
          <p:nvPr/>
        </p:nvPicPr>
        <p:blipFill>
          <a:blip r:embed="rId3"/>
          <a:stretch>
            <a:fillRect/>
          </a:stretch>
        </p:blipFill>
        <p:spPr>
          <a:xfrm>
            <a:off x="175015" y="137160"/>
            <a:ext cx="886166" cy="98845"/>
          </a:xfrm>
          <a:prstGeom prst="rect">
            <a:avLst/>
          </a:prstGeom>
        </p:spPr>
      </p:pic>
      <p:sp>
        <p:nvSpPr>
          <p:cNvPr id="11" name="TextBox 10"/>
          <p:cNvSpPr txBox="1"/>
          <p:nvPr/>
        </p:nvSpPr>
        <p:spPr>
          <a:xfrm>
            <a:off x="6515801" y="49941"/>
            <a:ext cx="3298676" cy="261610"/>
          </a:xfrm>
          <a:prstGeom prst="rect">
            <a:avLst/>
          </a:prstGeom>
          <a:noFill/>
        </p:spPr>
        <p:txBody>
          <a:bodyPr wrap="square" rtlCol="0">
            <a:spAutoFit/>
          </a:bodyPr>
          <a:lstStyle/>
          <a:p>
            <a:r>
              <a:rPr lang="en-US" sz="1100" b="1" dirty="0" smtClean="0">
                <a:solidFill>
                  <a:schemeClr val="bg1"/>
                </a:solidFill>
                <a:latin typeface="Glacial Indifference" charset="0"/>
                <a:ea typeface="Glacial Indifference" charset="0"/>
                <a:cs typeface="Glacial Indifference" charset="0"/>
              </a:rPr>
              <a:t>OPPORTUNITY</a:t>
            </a:r>
            <a:r>
              <a:rPr lang="en-US" sz="1100" dirty="0" smtClean="0">
                <a:solidFill>
                  <a:schemeClr val="bg1"/>
                </a:solidFill>
                <a:latin typeface="Glacial Indifference" charset="0"/>
                <a:ea typeface="Glacial Indifference" charset="0"/>
                <a:cs typeface="Glacial Indifference" charset="0"/>
              </a:rPr>
              <a:t> | SOLUTION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124156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1429260" y="0"/>
            <a:ext cx="7714740" cy="5143500"/>
          </a:xfrm>
          <a:prstGeom prst="rect">
            <a:avLst/>
          </a:prstGeom>
        </p:spPr>
      </p:pic>
      <p:sp>
        <p:nvSpPr>
          <p:cNvPr id="7" name="Shape 414"/>
          <p:cNvSpPr/>
          <p:nvPr/>
        </p:nvSpPr>
        <p:spPr>
          <a:xfrm rot="10800000" flipH="1">
            <a:off x="0" y="-9145"/>
            <a:ext cx="2828441" cy="5143503"/>
          </a:xfrm>
          <a:prstGeom prst="round2SameRect">
            <a:avLst>
              <a:gd name="adj1" fmla="val 0"/>
              <a:gd name="adj2" fmla="val 0"/>
            </a:avLst>
          </a:prstGeom>
          <a:solidFill>
            <a:srgbClr val="0081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5</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457200" y="457200"/>
            <a:ext cx="3731740" cy="646331"/>
          </a:xfrm>
          <a:prstGeom prst="rect">
            <a:avLst/>
          </a:prstGeom>
          <a:noFill/>
        </p:spPr>
        <p:txBody>
          <a:bodyPr wrap="square" rtlCol="0">
            <a:spAutoFit/>
          </a:bodyPr>
          <a:lstStyle/>
          <a:p>
            <a:r>
              <a:rPr lang="en-US" sz="3600" b="1" dirty="0" smtClean="0">
                <a:solidFill>
                  <a:schemeClr val="bg1"/>
                </a:solidFill>
                <a:latin typeface="Glacial Indifference" charset="0"/>
                <a:ea typeface="Glacial Indifference" charset="0"/>
                <a:cs typeface="Glacial Indifference" charset="0"/>
              </a:rPr>
              <a:t>WHAT IF</a:t>
            </a:r>
            <a:endParaRPr lang="en-US" sz="36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3447289" y="839882"/>
            <a:ext cx="5077862" cy="1200329"/>
          </a:xfrm>
          <a:prstGeom prst="rect">
            <a:avLst/>
          </a:prstGeom>
        </p:spPr>
        <p:txBody>
          <a:bodyPr wrap="square">
            <a:spAutoFit/>
          </a:bodyPr>
          <a:lstStyle/>
          <a:p>
            <a:r>
              <a:rPr lang="en-US" sz="2400" b="1" dirty="0">
                <a:solidFill>
                  <a:schemeClr val="bg1"/>
                </a:solidFill>
                <a:latin typeface="Glacial Indifference" charset="0"/>
                <a:ea typeface="Glacial Indifference" charset="0"/>
                <a:cs typeface="Glacial Indifference" charset="0"/>
              </a:rPr>
              <a:t>there was a solution that bridged the gap between gym facilities and its customers?</a:t>
            </a:r>
            <a:endParaRPr lang="en-US" sz="2400" b="1" dirty="0">
              <a:solidFill>
                <a:schemeClr val="bg1"/>
              </a:solidFill>
            </a:endParaRPr>
          </a:p>
        </p:txBody>
      </p:sp>
      <p:pic>
        <p:nvPicPr>
          <p:cNvPr id="9" name="Picture 8"/>
          <p:cNvPicPr>
            <a:picLocks noChangeAspect="1"/>
          </p:cNvPicPr>
          <p:nvPr/>
        </p:nvPicPr>
        <p:blipFill>
          <a:blip r:embed="rId4"/>
          <a:stretch>
            <a:fillRect/>
          </a:stretch>
        </p:blipFill>
        <p:spPr>
          <a:xfrm>
            <a:off x="175015" y="137160"/>
            <a:ext cx="886166" cy="98845"/>
          </a:xfrm>
          <a:prstGeom prst="rect">
            <a:avLst/>
          </a:prstGeom>
        </p:spPr>
      </p:pic>
      <p:sp>
        <p:nvSpPr>
          <p:cNvPr id="10" name="TextBox 9"/>
          <p:cNvSpPr txBox="1"/>
          <p:nvPr/>
        </p:nvSpPr>
        <p:spPr>
          <a:xfrm>
            <a:off x="6515801" y="49941"/>
            <a:ext cx="3298676" cy="261610"/>
          </a:xfrm>
          <a:prstGeom prst="rect">
            <a:avLst/>
          </a:prstGeom>
          <a:noFill/>
        </p:spPr>
        <p:txBody>
          <a:bodyPr wrap="square" rtlCol="0">
            <a:spAutoFit/>
          </a:bodyPr>
          <a:lstStyle/>
          <a:p>
            <a:r>
              <a:rPr lang="en-US" sz="1100" b="1" dirty="0" smtClean="0">
                <a:solidFill>
                  <a:schemeClr val="bg1"/>
                </a:solidFill>
                <a:latin typeface="Glacial Indifference" charset="0"/>
                <a:ea typeface="Glacial Indifference" charset="0"/>
                <a:cs typeface="Glacial Indifference" charset="0"/>
              </a:rPr>
              <a:t>OPPORTUNITY</a:t>
            </a:r>
            <a:r>
              <a:rPr lang="en-US" sz="1100" dirty="0" smtClean="0">
                <a:solidFill>
                  <a:schemeClr val="bg1"/>
                </a:solidFill>
                <a:latin typeface="Glacial Indifference" charset="0"/>
                <a:ea typeface="Glacial Indifference" charset="0"/>
                <a:cs typeface="Glacial Indifference" charset="0"/>
              </a:rPr>
              <a:t> | SOLUTION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179695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2" name="Picture 1"/>
          <p:cNvPicPr>
            <a:picLocks noChangeAspect="1"/>
          </p:cNvPicPr>
          <p:nvPr/>
        </p:nvPicPr>
        <p:blipFill>
          <a:blip r:embed="rId3">
            <a:alphaModFix amt="20000"/>
          </a:blip>
          <a:stretch>
            <a:fillRect/>
          </a:stretch>
        </p:blipFill>
        <p:spPr>
          <a:xfrm>
            <a:off x="940" y="-474813"/>
            <a:ext cx="9142120" cy="6093126"/>
          </a:xfrm>
          <a:prstGeom prst="rect">
            <a:avLst/>
          </a:prstGeom>
        </p:spPr>
      </p:pic>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6</a:t>
            </a:fld>
            <a:endParaRPr dirty="0">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4"/>
          <a:stretch>
            <a:fillRect/>
          </a:stretch>
        </p:blipFill>
        <p:spPr>
          <a:xfrm>
            <a:off x="8001000" y="365760"/>
            <a:ext cx="989218" cy="1999293"/>
          </a:xfrm>
          <a:prstGeom prst="rect">
            <a:avLst/>
          </a:prstGeom>
        </p:spPr>
      </p:pic>
      <p:pic>
        <p:nvPicPr>
          <p:cNvPr id="53" name="Picture 52"/>
          <p:cNvPicPr>
            <a:picLocks noChangeAspect="1"/>
          </p:cNvPicPr>
          <p:nvPr/>
        </p:nvPicPr>
        <p:blipFill>
          <a:blip r:embed="rId5"/>
          <a:stretch>
            <a:fillRect/>
          </a:stretch>
        </p:blipFill>
        <p:spPr>
          <a:xfrm>
            <a:off x="137160" y="365760"/>
            <a:ext cx="996463" cy="2013937"/>
          </a:xfrm>
          <a:prstGeom prst="rect">
            <a:avLst/>
          </a:prstGeom>
        </p:spPr>
      </p:pic>
      <p:pic>
        <p:nvPicPr>
          <p:cNvPr id="54" name="Picture 53"/>
          <p:cNvPicPr>
            <a:picLocks noChangeAspect="1"/>
          </p:cNvPicPr>
          <p:nvPr/>
        </p:nvPicPr>
        <p:blipFill>
          <a:blip r:embed="rId6"/>
          <a:stretch>
            <a:fillRect/>
          </a:stretch>
        </p:blipFill>
        <p:spPr>
          <a:xfrm>
            <a:off x="137160" y="2834640"/>
            <a:ext cx="1054938" cy="2132119"/>
          </a:xfrm>
          <a:prstGeom prst="rect">
            <a:avLst/>
          </a:prstGeom>
        </p:spPr>
      </p:pic>
      <p:pic>
        <p:nvPicPr>
          <p:cNvPr id="55" name="Picture 54"/>
          <p:cNvPicPr>
            <a:picLocks noChangeAspect="1"/>
          </p:cNvPicPr>
          <p:nvPr/>
        </p:nvPicPr>
        <p:blipFill>
          <a:blip r:embed="rId7"/>
          <a:stretch>
            <a:fillRect/>
          </a:stretch>
        </p:blipFill>
        <p:spPr>
          <a:xfrm>
            <a:off x="8001000" y="2834640"/>
            <a:ext cx="1010579" cy="2042465"/>
          </a:xfrm>
          <a:prstGeom prst="rect">
            <a:avLst/>
          </a:prstGeom>
        </p:spPr>
      </p:pic>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8"/>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and classes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err="1">
                  <a:solidFill>
                    <a:schemeClr val="bg1"/>
                  </a:solidFill>
                  <a:latin typeface="Glacial Indifference" charset="0"/>
                  <a:ea typeface="Glacial Indifference" charset="0"/>
                  <a:cs typeface="Glacial Indifference" charset="0"/>
                  <a:sym typeface="Montserrat Medium"/>
                </a:rPr>
                <a:t>FlexIt</a:t>
              </a:r>
              <a:r>
                <a:rPr lang="en-US" sz="3200" b="1" dirty="0">
                  <a:solidFill>
                    <a:schemeClr val="bg1"/>
                  </a:solidFill>
                  <a:latin typeface="Glacial Indifference" charset="0"/>
                  <a:ea typeface="Glacial Indifference" charset="0"/>
                  <a:cs typeface="Glacial Indifference" charset="0"/>
                  <a:sym typeface="Montserrat Medium"/>
                </a:rPr>
                <a: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2226228" y="1575322"/>
            <a:ext cx="4691539" cy="1925992"/>
            <a:chOff x="2226228" y="1575322"/>
            <a:chExt cx="4691539" cy="1925992"/>
          </a:xfrm>
        </p:grpSpPr>
        <p:sp>
          <p:nvSpPr>
            <p:cNvPr id="73" name="Shape 414"/>
            <p:cNvSpPr/>
            <p:nvPr/>
          </p:nvSpPr>
          <p:spPr>
            <a:xfrm rot="10800000" flipH="1">
              <a:off x="2226228" y="1575322"/>
              <a:ext cx="4691539" cy="1925992"/>
            </a:xfrm>
            <a:prstGeom prst="round2SameRect">
              <a:avLst>
                <a:gd name="adj1" fmla="val 0"/>
                <a:gd name="adj2" fmla="val 0"/>
              </a:avLst>
            </a:prstGeom>
            <a:solidFill>
              <a:schemeClr val="bg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1" name="Picture 70"/>
            <p:cNvPicPr>
              <a:picLocks noChangeAspect="1"/>
            </p:cNvPicPr>
            <p:nvPr/>
          </p:nvPicPr>
          <p:blipFill>
            <a:blip r:embed="rId9"/>
            <a:stretch>
              <a:fillRect/>
            </a:stretch>
          </p:blipFill>
          <p:spPr>
            <a:xfrm>
              <a:off x="2427039" y="1966716"/>
              <a:ext cx="4289915" cy="1129386"/>
            </a:xfrm>
            <a:prstGeom prst="rect">
              <a:avLst/>
            </a:prstGeom>
          </p:spPr>
        </p:pic>
      </p:grpSp>
      <p:pic>
        <p:nvPicPr>
          <p:cNvPr id="29" name="Picture 28"/>
          <p:cNvPicPr>
            <a:picLocks noChangeAspect="1"/>
          </p:cNvPicPr>
          <p:nvPr/>
        </p:nvPicPr>
        <p:blipFill>
          <a:blip r:embed="rId8"/>
          <a:stretch>
            <a:fillRect/>
          </a:stretch>
        </p:blipFill>
        <p:spPr>
          <a:xfrm>
            <a:off x="175015" y="137160"/>
            <a:ext cx="886166" cy="98845"/>
          </a:xfrm>
          <a:prstGeom prst="rect">
            <a:avLst/>
          </a:prstGeom>
        </p:spPr>
      </p:pic>
      <p:sp>
        <p:nvSpPr>
          <p:cNvPr id="31" name="TextBox 30"/>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a:t>
            </a:r>
            <a:r>
              <a:rPr lang="en-US" sz="1100" b="1" dirty="0" smtClean="0">
                <a:solidFill>
                  <a:schemeClr val="bg1"/>
                </a:solidFill>
                <a:latin typeface="Glacial Indifference" charset="0"/>
                <a:ea typeface="Glacial Indifference" charset="0"/>
                <a:cs typeface="Glacial Indifference" charset="0"/>
              </a:rPr>
              <a:t>SOLUTION</a:t>
            </a:r>
            <a:r>
              <a:rPr lang="en-US" sz="1100" dirty="0" smtClean="0">
                <a:solidFill>
                  <a:schemeClr val="bg1"/>
                </a:solidFill>
                <a:latin typeface="Glacial Indifference" charset="0"/>
                <a:ea typeface="Glacial Indifference" charset="0"/>
                <a:cs typeface="Glacial Indifference" charset="0"/>
              </a:rPr>
              <a:t>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543721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7</a:t>
            </a:fld>
            <a:endParaRPr dirty="0">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sp>
        <p:nvSpPr>
          <p:cNvPr id="73" name="TextBox 72"/>
          <p:cNvSpPr txBox="1"/>
          <p:nvPr/>
        </p:nvSpPr>
        <p:spPr>
          <a:xfrm>
            <a:off x="457200" y="457200"/>
            <a:ext cx="3960229" cy="830997"/>
          </a:xfrm>
          <a:prstGeom prst="rect">
            <a:avLst/>
          </a:prstGeom>
          <a:noFill/>
        </p:spPr>
        <p:txBody>
          <a:bodyPr wrap="square" rtlCol="0">
            <a:spAutoFit/>
          </a:bodyPr>
          <a:lstStyle/>
          <a:p>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offers </a:t>
            </a:r>
            <a:r>
              <a:rPr lang="en-US" sz="2400" b="1" dirty="0" smtClean="0">
                <a:solidFill>
                  <a:schemeClr val="bg1"/>
                </a:solidFill>
                <a:latin typeface="Glacial Indifference" charset="0"/>
                <a:ea typeface="Glacial Indifference" charset="0"/>
                <a:cs typeface="Glacial Indifference" charset="0"/>
              </a:rPr>
              <a:t>flexibility </a:t>
            </a:r>
            <a:r>
              <a:rPr lang="en-US" sz="2400" b="1" dirty="0" smtClean="0">
                <a:solidFill>
                  <a:schemeClr val="bg1"/>
                </a:solidFill>
                <a:latin typeface="Glacial Indifference" charset="0"/>
                <a:ea typeface="Glacial Indifference" charset="0"/>
                <a:cs typeface="Glacial Indifference" charset="0"/>
              </a:rPr>
              <a:t>to gym-goers</a:t>
            </a:r>
            <a:r>
              <a:rPr lang="is-IS" sz="2400" b="1" dirty="0" smtClean="0">
                <a:solidFill>
                  <a:schemeClr val="bg1"/>
                </a:solidFill>
                <a:latin typeface="Glacial Indifference" charset="0"/>
                <a:ea typeface="Glacial Indifference" charset="0"/>
                <a:cs typeface="Glacial Indifference" charset="0"/>
              </a:rPr>
              <a:t>…</a:t>
            </a:r>
            <a:endParaRPr lang="en-US" sz="2400" b="1" dirty="0">
              <a:solidFill>
                <a:schemeClr val="bg1"/>
              </a:solidFill>
              <a:latin typeface="Glacial Indifference" charset="0"/>
              <a:ea typeface="Glacial Indifference" charset="0"/>
              <a:cs typeface="Glacial Indifference" charset="0"/>
            </a:endParaRPr>
          </a:p>
        </p:txBody>
      </p:sp>
      <p:grpSp>
        <p:nvGrpSpPr>
          <p:cNvPr id="13" name="Group 12"/>
          <p:cNvGrpSpPr/>
          <p:nvPr/>
        </p:nvGrpSpPr>
        <p:grpSpPr>
          <a:xfrm>
            <a:off x="4643654" y="767794"/>
            <a:ext cx="3433411" cy="3433411"/>
            <a:chOff x="4814574" y="767794"/>
            <a:chExt cx="3433411" cy="3433411"/>
          </a:xfrm>
        </p:grpSpPr>
        <p:sp>
          <p:nvSpPr>
            <p:cNvPr id="15" name="Freeform 14"/>
            <p:cNvSpPr/>
            <p:nvPr/>
          </p:nvSpPr>
          <p:spPr>
            <a:xfrm>
              <a:off x="4814574" y="767794"/>
              <a:ext cx="3433411" cy="3433411"/>
            </a:xfrm>
            <a:custGeom>
              <a:avLst/>
              <a:gdLst/>
              <a:ahLst/>
              <a:cxnLst/>
              <a:rect l="0" t="0" r="0" b="0"/>
              <a:pathLst>
                <a:path>
                  <a:moveTo>
                    <a:pt x="2527520" y="203544"/>
                  </a:moveTo>
                  <a:arcTo wR="1716705" hR="1716705" stAng="178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4814574" y="767794"/>
              <a:ext cx="3433411" cy="3433411"/>
            </a:xfrm>
            <a:custGeom>
              <a:avLst/>
              <a:gdLst/>
              <a:ahLst/>
              <a:cxnLst/>
              <a:rect l="0" t="0" r="0" b="0"/>
              <a:pathLst>
                <a:path>
                  <a:moveTo>
                    <a:pt x="3348913" y="2248662"/>
                  </a:moveTo>
                  <a:arcTo wR="1716705" hR="1716705" stAng="10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4814574" y="767794"/>
              <a:ext cx="3433411" cy="3433411"/>
            </a:xfrm>
            <a:custGeom>
              <a:avLst/>
              <a:gdLst/>
              <a:ahLst/>
              <a:cxnLst/>
              <a:rect l="0" t="0" r="0" b="0"/>
              <a:pathLst>
                <a:path>
                  <a:moveTo>
                    <a:pt x="905890" y="3229867"/>
                  </a:moveTo>
                  <a:arcTo wR="1716705" hR="1716705" stAng="70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814574" y="767794"/>
              <a:ext cx="3433411" cy="3433411"/>
            </a:xfrm>
            <a:custGeom>
              <a:avLst/>
              <a:gdLst/>
              <a:ahLst/>
              <a:cxnLst/>
              <a:rect l="0" t="0" r="0" b="0"/>
              <a:pathLst>
                <a:path>
                  <a:moveTo>
                    <a:pt x="84498" y="1184749"/>
                  </a:moveTo>
                  <a:arcTo wR="1716705" hR="1716705" stAng="118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43" name="Shape 185"/>
          <p:cNvPicPr preferRelativeResize="0"/>
          <p:nvPr/>
        </p:nvPicPr>
        <p:blipFill rotWithShape="1">
          <a:blip r:embed="rId4">
            <a:alphaModFix/>
            <a:duotone>
              <a:prstClr val="black"/>
              <a:schemeClr val="accent5">
                <a:tint val="45000"/>
                <a:satMod val="400000"/>
              </a:schemeClr>
            </a:duotone>
          </a:blip>
          <a:srcRect b="14900"/>
          <a:stretch/>
        </p:blipFill>
        <p:spPr>
          <a:xfrm>
            <a:off x="4307572" y="2040602"/>
            <a:ext cx="1043286" cy="887793"/>
          </a:xfrm>
          <a:prstGeom prst="rect">
            <a:avLst/>
          </a:prstGeom>
          <a:noFill/>
          <a:ln>
            <a:noFill/>
          </a:ln>
        </p:spPr>
      </p:pic>
      <p:pic>
        <p:nvPicPr>
          <p:cNvPr id="44" name="Shape 188"/>
          <p:cNvPicPr preferRelativeResize="0"/>
          <p:nvPr/>
        </p:nvPicPr>
        <p:blipFill rotWithShape="1">
          <a:blip r:embed="rId5">
            <a:alphaModFix/>
            <a:duotone>
              <a:prstClr val="black"/>
              <a:schemeClr val="accent5">
                <a:tint val="45000"/>
                <a:satMod val="400000"/>
              </a:schemeClr>
            </a:duotone>
          </a:blip>
          <a:srcRect b="14900"/>
          <a:stretch/>
        </p:blipFill>
        <p:spPr>
          <a:xfrm>
            <a:off x="7236502" y="1643335"/>
            <a:ext cx="1777886" cy="1512906"/>
          </a:xfrm>
          <a:prstGeom prst="rect">
            <a:avLst/>
          </a:prstGeom>
          <a:noFill/>
          <a:ln>
            <a:noFill/>
          </a:ln>
        </p:spPr>
      </p:pic>
      <p:pic>
        <p:nvPicPr>
          <p:cNvPr id="45" name="Shape 187"/>
          <p:cNvPicPr preferRelativeResize="0"/>
          <p:nvPr/>
        </p:nvPicPr>
        <p:blipFill rotWithShape="1">
          <a:blip r:embed="rId6">
            <a:alphaModFix/>
            <a:duotone>
              <a:prstClr val="black"/>
              <a:schemeClr val="accent5">
                <a:tint val="45000"/>
                <a:satMod val="400000"/>
              </a:schemeClr>
            </a:duotone>
          </a:blip>
          <a:srcRect b="14900"/>
          <a:stretch/>
        </p:blipFill>
        <p:spPr>
          <a:xfrm>
            <a:off x="5795450" y="3532403"/>
            <a:ext cx="1056688" cy="899197"/>
          </a:xfrm>
          <a:prstGeom prst="rect">
            <a:avLst/>
          </a:prstGeom>
          <a:noFill/>
          <a:ln>
            <a:noFill/>
          </a:ln>
        </p:spPr>
      </p:pic>
      <p:pic>
        <p:nvPicPr>
          <p:cNvPr id="46" name="Shape 186"/>
          <p:cNvPicPr preferRelativeResize="0"/>
          <p:nvPr/>
        </p:nvPicPr>
        <p:blipFill rotWithShape="1">
          <a:blip r:embed="rId7">
            <a:alphaModFix/>
            <a:duotone>
              <a:prstClr val="black"/>
              <a:schemeClr val="accent5">
                <a:tint val="45000"/>
                <a:satMod val="400000"/>
              </a:schemeClr>
            </a:duotone>
          </a:blip>
          <a:srcRect b="14900"/>
          <a:stretch/>
        </p:blipFill>
        <p:spPr>
          <a:xfrm>
            <a:off x="5762076" y="434127"/>
            <a:ext cx="1235751" cy="1051573"/>
          </a:xfrm>
          <a:prstGeom prst="rect">
            <a:avLst/>
          </a:prstGeom>
          <a:noFill/>
          <a:ln>
            <a:noFill/>
          </a:ln>
        </p:spPr>
      </p:pic>
      <p:sp>
        <p:nvSpPr>
          <p:cNvPr id="47" name="Shape 128"/>
          <p:cNvSpPr txBox="1"/>
          <p:nvPr/>
        </p:nvSpPr>
        <p:spPr>
          <a:xfrm>
            <a:off x="5590134" y="1118391"/>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Pay for the exact time you use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49" name="Shape 128"/>
          <p:cNvSpPr txBox="1"/>
          <p:nvPr/>
        </p:nvSpPr>
        <p:spPr>
          <a:xfrm>
            <a:off x="6507618" y="2436707"/>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Guilt and </a:t>
            </a:r>
            <a:r>
              <a:rPr lang="en-US" sz="1200" smtClean="0">
                <a:solidFill>
                  <a:schemeClr val="bg1"/>
                </a:solidFill>
                <a:latin typeface="Glacial Indifference" charset="0"/>
                <a:ea typeface="Glacial Indifference" charset="0"/>
                <a:cs typeface="Glacial Indifference" charset="0"/>
                <a:sym typeface="Montserrat Light"/>
              </a:rPr>
              <a:t>commitment free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51" name="Shape 128"/>
          <p:cNvSpPr txBox="1"/>
          <p:nvPr/>
        </p:nvSpPr>
        <p:spPr>
          <a:xfrm>
            <a:off x="4854905" y="2462998"/>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Flexibility to workout wherever, whenever</a:t>
            </a:r>
            <a:endParaRPr sz="1200" dirty="0">
              <a:solidFill>
                <a:schemeClr val="bg1"/>
              </a:solidFill>
              <a:latin typeface="Glacial Indifference" charset="0"/>
              <a:ea typeface="Glacial Indifference" charset="0"/>
              <a:cs typeface="Glacial Indifference" charset="0"/>
              <a:sym typeface="Montserrat Light"/>
            </a:endParaRPr>
          </a:p>
        </p:txBody>
      </p:sp>
      <p:sp>
        <p:nvSpPr>
          <p:cNvPr id="53" name="Shape 128"/>
          <p:cNvSpPr txBox="1"/>
          <p:nvPr/>
        </p:nvSpPr>
        <p:spPr>
          <a:xfrm>
            <a:off x="5539070" y="4407000"/>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Budget-conscious rates</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20" name="Picture 19"/>
          <p:cNvPicPr>
            <a:picLocks noChangeAspect="1"/>
          </p:cNvPicPr>
          <p:nvPr/>
        </p:nvPicPr>
        <p:blipFill>
          <a:blip r:embed="rId8"/>
          <a:stretch>
            <a:fillRect/>
          </a:stretch>
        </p:blipFill>
        <p:spPr>
          <a:xfrm>
            <a:off x="175015" y="137160"/>
            <a:ext cx="886166" cy="98845"/>
          </a:xfrm>
          <a:prstGeom prst="rect">
            <a:avLst/>
          </a:prstGeom>
        </p:spPr>
      </p:pic>
      <p:sp>
        <p:nvSpPr>
          <p:cNvPr id="22" name="TextBox 21"/>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a:t>
            </a:r>
            <a:r>
              <a:rPr lang="en-US" sz="1100" b="1" dirty="0" smtClean="0">
                <a:solidFill>
                  <a:schemeClr val="bg1"/>
                </a:solidFill>
                <a:latin typeface="Glacial Indifference" charset="0"/>
                <a:ea typeface="Glacial Indifference" charset="0"/>
                <a:cs typeface="Glacial Indifference" charset="0"/>
              </a:rPr>
              <a:t>SOLUTION</a:t>
            </a:r>
            <a:r>
              <a:rPr lang="en-US" sz="1100" dirty="0" smtClean="0">
                <a:solidFill>
                  <a:schemeClr val="bg1"/>
                </a:solidFill>
                <a:latin typeface="Glacial Indifference" charset="0"/>
                <a:ea typeface="Glacial Indifference" charset="0"/>
                <a:cs typeface="Glacial Indifference" charset="0"/>
              </a:rPr>
              <a:t> | BUSINESS</a:t>
            </a:r>
            <a:endParaRPr lang="en-US" sz="1100" dirty="0">
              <a:solidFill>
                <a:schemeClr val="bg1"/>
              </a:solidFill>
              <a:latin typeface="Glacial Indifference" charset="0"/>
              <a:ea typeface="Glacial Indifference" charset="0"/>
              <a:cs typeface="Glacial Indifference"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8</a:t>
            </a:fld>
            <a:endParaRPr dirty="0">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grpSp>
        <p:nvGrpSpPr>
          <p:cNvPr id="59" name="Group 58"/>
          <p:cNvGrpSpPr/>
          <p:nvPr/>
        </p:nvGrpSpPr>
        <p:grpSpPr>
          <a:xfrm>
            <a:off x="4099540" y="178583"/>
            <a:ext cx="4464446" cy="4548256"/>
            <a:chOff x="3545860" y="142613"/>
            <a:chExt cx="4464446" cy="4548256"/>
          </a:xfrm>
        </p:grpSpPr>
        <p:sp>
          <p:nvSpPr>
            <p:cNvPr id="122" name="Shape 122"/>
            <p:cNvSpPr txBox="1"/>
            <p:nvPr/>
          </p:nvSpPr>
          <p:spPr>
            <a:xfrm>
              <a:off x="4308681" y="4297269"/>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foot </a:t>
              </a:r>
              <a:r>
                <a:rPr lang="en" sz="1200" dirty="0" smtClean="0">
                  <a:solidFill>
                    <a:schemeClr val="bg1"/>
                  </a:solidFill>
                  <a:latin typeface="Glacial Indifference" charset="0"/>
                  <a:ea typeface="Glacial Indifference" charset="0"/>
                  <a:cs typeface="Glacial Indifference" charset="0"/>
                  <a:sym typeface="Montserrat Light"/>
                </a:rPr>
                <a:t>traffic</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3" name="Shape 123"/>
            <p:cNvPicPr preferRelativeResize="0"/>
            <p:nvPr/>
          </p:nvPicPr>
          <p:blipFill rotWithShape="1">
            <a:blip r:embed="rId4">
              <a:alphaModFix/>
              <a:duotone>
                <a:prstClr val="black"/>
                <a:schemeClr val="accent5">
                  <a:tint val="45000"/>
                  <a:satMod val="400000"/>
                </a:schemeClr>
              </a:duotone>
            </a:blip>
            <a:srcRect b="14900"/>
            <a:stretch/>
          </p:blipFill>
          <p:spPr>
            <a:xfrm>
              <a:off x="4322135" y="3364077"/>
              <a:ext cx="1139098" cy="969325"/>
            </a:xfrm>
            <a:prstGeom prst="rect">
              <a:avLst/>
            </a:prstGeom>
            <a:noFill/>
            <a:ln>
              <a:noFill/>
            </a:ln>
          </p:spPr>
        </p:pic>
        <p:pic>
          <p:nvPicPr>
            <p:cNvPr id="124" name="Shape 124"/>
            <p:cNvPicPr preferRelativeResize="0"/>
            <p:nvPr/>
          </p:nvPicPr>
          <p:blipFill rotWithShape="1">
            <a:blip r:embed="rId5">
              <a:duotone>
                <a:schemeClr val="accent5">
                  <a:shade val="45000"/>
                  <a:satMod val="135000"/>
                </a:schemeClr>
                <a:prstClr val="white"/>
              </a:duotone>
              <a:lum bright="50000"/>
              <a:alphaModFix/>
            </a:blip>
            <a:srcRect b="14900"/>
            <a:stretch/>
          </p:blipFill>
          <p:spPr>
            <a:xfrm>
              <a:off x="5250526" y="142613"/>
              <a:ext cx="1139098" cy="969325"/>
            </a:xfrm>
            <a:prstGeom prst="rect">
              <a:avLst/>
            </a:prstGeom>
            <a:noFill/>
            <a:ln>
              <a:noFill/>
            </a:ln>
          </p:spPr>
        </p:pic>
        <p:sp>
          <p:nvSpPr>
            <p:cNvPr id="128" name="Shape 128"/>
            <p:cNvSpPr txBox="1"/>
            <p:nvPr/>
          </p:nvSpPr>
          <p:spPr>
            <a:xfrm>
              <a:off x="5030259" y="1191175"/>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revenue (via </a:t>
              </a:r>
              <a:r>
                <a:rPr lang="en-US" sz="1200" dirty="0" smtClean="0">
                  <a:solidFill>
                    <a:schemeClr val="bg1"/>
                  </a:solidFill>
                  <a:latin typeface="Glacial Indifference" charset="0"/>
                  <a:ea typeface="Glacial Indifference" charset="0"/>
                  <a:cs typeface="Glacial Indifference" charset="0"/>
                  <a:sym typeface="Montserrat Light"/>
                </a:rPr>
                <a:t>rev </a:t>
              </a:r>
              <a:r>
                <a:rPr lang="en" sz="1200" dirty="0" smtClean="0">
                  <a:solidFill>
                    <a:schemeClr val="bg1"/>
                  </a:solidFill>
                  <a:latin typeface="Glacial Indifference" charset="0"/>
                  <a:ea typeface="Glacial Indifference" charset="0"/>
                  <a:cs typeface="Glacial Indifference" charset="0"/>
                  <a:sym typeface="Montserrat Light"/>
                </a:rPr>
                <a:t>share</a:t>
              </a:r>
              <a:r>
                <a:rPr lang="en" sz="1200" dirty="0">
                  <a:solidFill>
                    <a:schemeClr val="bg1"/>
                  </a:solidFill>
                  <a:latin typeface="Glacial Indifference" charset="0"/>
                  <a:ea typeface="Glacial Indifference" charset="0"/>
                  <a:cs typeface="Glacial Indifference" charset="0"/>
                  <a:sym typeface="Montserrat Light"/>
                </a:rPr>
                <a:t>)</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6" name="Shape 126"/>
            <p:cNvPicPr preferRelativeResize="0"/>
            <p:nvPr/>
          </p:nvPicPr>
          <p:blipFill rotWithShape="1">
            <a:blip r:embed="rId6">
              <a:duotone>
                <a:schemeClr val="accent5">
                  <a:shade val="45000"/>
                  <a:satMod val="135000"/>
                </a:schemeClr>
                <a:prstClr val="white"/>
              </a:duotone>
              <a:alphaModFix/>
              <a:lum bright="55000"/>
            </a:blip>
            <a:srcRect b="14900"/>
            <a:stretch/>
          </p:blipFill>
          <p:spPr>
            <a:xfrm>
              <a:off x="6871208" y="1289890"/>
              <a:ext cx="1139098" cy="969325"/>
            </a:xfrm>
            <a:prstGeom prst="rect">
              <a:avLst/>
            </a:prstGeom>
            <a:noFill/>
            <a:ln>
              <a:noFill/>
            </a:ln>
          </p:spPr>
        </p:pic>
        <p:sp>
          <p:nvSpPr>
            <p:cNvPr id="130" name="Shape 130"/>
            <p:cNvSpPr txBox="1"/>
            <p:nvPr/>
          </p:nvSpPr>
          <p:spPr>
            <a:xfrm>
              <a:off x="6463700" y="2238667"/>
              <a:ext cx="1127195"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Membership </a:t>
              </a:r>
              <a:r>
                <a:rPr lang="en" sz="1200" dirty="0" smtClean="0">
                  <a:solidFill>
                    <a:schemeClr val="bg1"/>
                  </a:solidFill>
                  <a:latin typeface="Glacial Indifference" charset="0"/>
                  <a:ea typeface="Glacial Indifference" charset="0"/>
                  <a:cs typeface="Glacial Indifference" charset="0"/>
                  <a:sym typeface="Montserrat Light"/>
                </a:rPr>
                <a:t>upticks</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7" name="Shape 127"/>
            <p:cNvPicPr preferRelativeResize="0"/>
            <p:nvPr/>
          </p:nvPicPr>
          <p:blipFill rotWithShape="1">
            <a:blip r:embed="rId7">
              <a:alphaModFix amt="91000"/>
              <a:duotone>
                <a:prstClr val="black"/>
                <a:schemeClr val="accent5">
                  <a:tint val="45000"/>
                  <a:satMod val="400000"/>
                </a:schemeClr>
              </a:duotone>
            </a:blip>
            <a:srcRect b="14900"/>
            <a:stretch/>
          </p:blipFill>
          <p:spPr>
            <a:xfrm>
              <a:off x="6133129" y="3296549"/>
              <a:ext cx="1139098" cy="969325"/>
            </a:xfrm>
            <a:prstGeom prst="rect">
              <a:avLst/>
            </a:prstGeom>
            <a:noFill/>
            <a:ln>
              <a:noFill/>
            </a:ln>
          </p:spPr>
        </p:pic>
        <p:sp>
          <p:nvSpPr>
            <p:cNvPr id="131" name="Shape 131"/>
            <p:cNvSpPr txBox="1"/>
            <p:nvPr/>
          </p:nvSpPr>
          <p:spPr>
            <a:xfrm>
              <a:off x="5772187" y="4293102"/>
              <a:ext cx="2035466"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Organic cross promotion and marketing</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nvGrpSpPr>
            <p:cNvPr id="48" name="Group 47"/>
            <p:cNvGrpSpPr/>
            <p:nvPr/>
          </p:nvGrpSpPr>
          <p:grpSpPr>
            <a:xfrm>
              <a:off x="4074087" y="752844"/>
              <a:ext cx="3465188" cy="3465188"/>
              <a:chOff x="8855194" y="-395609"/>
              <a:chExt cx="3465188" cy="3465188"/>
            </a:xfrm>
          </p:grpSpPr>
          <p:sp>
            <p:nvSpPr>
              <p:cNvPr id="50" name="Freeform 49"/>
              <p:cNvSpPr/>
              <p:nvPr/>
            </p:nvSpPr>
            <p:spPr>
              <a:xfrm>
                <a:off x="8855194" y="-395609"/>
                <a:ext cx="3465188" cy="3465188"/>
              </a:xfrm>
              <a:custGeom>
                <a:avLst/>
                <a:gdLst/>
                <a:ahLst/>
                <a:cxnLst/>
                <a:rect l="0" t="0" r="0" b="0"/>
                <a:pathLst>
                  <a:path>
                    <a:moveTo>
                      <a:pt x="2409246" y="137594"/>
                    </a:moveTo>
                    <a:arcTo wR="1732594" hR="1732594" stAng="17579295"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p:cNvSpPr/>
              <p:nvPr/>
            </p:nvSpPr>
            <p:spPr>
              <a:xfrm>
                <a:off x="8855194" y="-395609"/>
                <a:ext cx="3465188" cy="3465188"/>
              </a:xfrm>
              <a:custGeom>
                <a:avLst/>
                <a:gdLst/>
                <a:ahLst/>
                <a:cxnLst/>
                <a:rect l="0" t="0" r="0" b="0"/>
                <a:pathLst>
                  <a:path>
                    <a:moveTo>
                      <a:pt x="3462825" y="1642133"/>
                    </a:moveTo>
                    <a:arcTo wR="1732594" hR="1732594" stAng="21420430"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p:cNvSpPr/>
              <p:nvPr/>
            </p:nvSpPr>
            <p:spPr>
              <a:xfrm>
                <a:off x="8855194" y="-395609"/>
                <a:ext cx="3465188" cy="3465188"/>
              </a:xfrm>
              <a:custGeom>
                <a:avLst/>
                <a:gdLst/>
                <a:ahLst/>
                <a:cxnLst/>
                <a:rect l="0" t="0" r="0" b="0"/>
                <a:pathLst>
                  <a:path>
                    <a:moveTo>
                      <a:pt x="2076618" y="3430690"/>
                    </a:moveTo>
                    <a:arcTo wR="1732594" hR="1732594" stAng="4712834" swAng="1374332"/>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p:cNvSpPr/>
              <p:nvPr/>
            </p:nvSpPr>
            <p:spPr>
              <a:xfrm>
                <a:off x="8855194" y="-395609"/>
                <a:ext cx="3465188" cy="3465188"/>
              </a:xfrm>
              <a:custGeom>
                <a:avLst/>
                <a:gdLst/>
                <a:ahLst/>
                <a:cxnLst/>
                <a:rect l="0" t="0" r="0" b="0"/>
                <a:pathLst>
                  <a:path>
                    <a:moveTo>
                      <a:pt x="289352" y="2691206"/>
                    </a:moveTo>
                    <a:arcTo wR="1732594" hR="1732594" stAng="8784456"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p:cNvSpPr/>
              <p:nvPr/>
            </p:nvSpPr>
            <p:spPr>
              <a:xfrm>
                <a:off x="8855194" y="-395609"/>
                <a:ext cx="3465188" cy="3465188"/>
              </a:xfrm>
              <a:custGeom>
                <a:avLst/>
                <a:gdLst/>
                <a:ahLst/>
                <a:cxnLst/>
                <a:rect l="0" t="0" r="0" b="0"/>
                <a:pathLst>
                  <a:path>
                    <a:moveTo>
                      <a:pt x="302072" y="755102"/>
                    </a:moveTo>
                    <a:arcTo wR="1732594" hR="1732594" stAng="12860714"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125" name="Shape 125"/>
            <p:cNvPicPr preferRelativeResize="0"/>
            <p:nvPr/>
          </p:nvPicPr>
          <p:blipFill rotWithShape="1">
            <a:blip r:embed="rId8">
              <a:duotone>
                <a:schemeClr val="accent5">
                  <a:shade val="45000"/>
                  <a:satMod val="135000"/>
                </a:schemeClr>
                <a:prstClr val="white"/>
              </a:duotone>
              <a:lum bright="54000"/>
              <a:alphaModFix/>
            </a:blip>
            <a:srcRect b="17389"/>
            <a:stretch/>
          </p:blipFill>
          <p:spPr>
            <a:xfrm>
              <a:off x="3545860" y="1574513"/>
              <a:ext cx="1139098" cy="941013"/>
            </a:xfrm>
            <a:prstGeom prst="rect">
              <a:avLst/>
            </a:prstGeom>
            <a:noFill/>
            <a:ln>
              <a:noFill/>
            </a:ln>
          </p:spPr>
        </p:pic>
        <p:sp>
          <p:nvSpPr>
            <p:cNvPr id="129" name="Shape 129"/>
            <p:cNvSpPr txBox="1"/>
            <p:nvPr/>
          </p:nvSpPr>
          <p:spPr>
            <a:xfrm>
              <a:off x="3942487" y="2238118"/>
              <a:ext cx="1829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New prospective touchpoints</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sp>
        <p:nvSpPr>
          <p:cNvPr id="73" name="TextBox 72"/>
          <p:cNvSpPr txBox="1"/>
          <p:nvPr/>
        </p:nvSpPr>
        <p:spPr>
          <a:xfrm>
            <a:off x="457200" y="457200"/>
            <a:ext cx="4869644"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w</a:t>
            </a:r>
            <a:r>
              <a:rPr lang="en-US" sz="2400" b="1" dirty="0" smtClean="0">
                <a:solidFill>
                  <a:schemeClr val="bg1"/>
                </a:solidFill>
                <a:latin typeface="Glacial Indifference" charset="0"/>
                <a:ea typeface="Glacial Indifference" charset="0"/>
                <a:cs typeface="Glacial Indifference" charset="0"/>
              </a:rPr>
              <a:t>hile increasing revenue and membership for gyms</a:t>
            </a:r>
            <a:endParaRPr lang="en-US" sz="2400" b="1" dirty="0">
              <a:solidFill>
                <a:schemeClr val="bg1"/>
              </a:solidFill>
              <a:latin typeface="Glacial Indifference" charset="0"/>
              <a:ea typeface="Glacial Indifference" charset="0"/>
              <a:cs typeface="Glacial Indifference" charset="0"/>
            </a:endParaRPr>
          </a:p>
        </p:txBody>
      </p:sp>
      <p:pic>
        <p:nvPicPr>
          <p:cNvPr id="24" name="Picture 23"/>
          <p:cNvPicPr>
            <a:picLocks noChangeAspect="1"/>
          </p:cNvPicPr>
          <p:nvPr/>
        </p:nvPicPr>
        <p:blipFill>
          <a:blip r:embed="rId9"/>
          <a:stretch>
            <a:fillRect/>
          </a:stretch>
        </p:blipFill>
        <p:spPr>
          <a:xfrm>
            <a:off x="175015" y="137160"/>
            <a:ext cx="886166" cy="98845"/>
          </a:xfrm>
          <a:prstGeom prst="rect">
            <a:avLst/>
          </a:prstGeom>
        </p:spPr>
      </p:pic>
      <p:sp>
        <p:nvSpPr>
          <p:cNvPr id="26" name="TextBox 25"/>
          <p:cNvSpPr txBox="1"/>
          <p:nvPr/>
        </p:nvSpPr>
        <p:spPr>
          <a:xfrm>
            <a:off x="6515801" y="49941"/>
            <a:ext cx="3298676" cy="261610"/>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OPPORTUNITY | </a:t>
            </a:r>
            <a:r>
              <a:rPr lang="en-US" sz="1100" b="1" dirty="0" smtClean="0">
                <a:solidFill>
                  <a:schemeClr val="bg1"/>
                </a:solidFill>
                <a:latin typeface="Glacial Indifference" charset="0"/>
                <a:ea typeface="Glacial Indifference" charset="0"/>
                <a:cs typeface="Glacial Indifference" charset="0"/>
              </a:rPr>
              <a:t>SOLUTION</a:t>
            </a:r>
            <a:r>
              <a:rPr lang="en-US" sz="1100" dirty="0" smtClean="0">
                <a:solidFill>
                  <a:schemeClr val="bg1"/>
                </a:solidFill>
                <a:latin typeface="Glacial Indifference" charset="0"/>
                <a:ea typeface="Glacial Indifference" charset="0"/>
                <a:cs typeface="Glacial Indifference" charset="0"/>
              </a:rPr>
              <a:t> | BUSINESS</a:t>
            </a:r>
            <a:endParaRPr lang="en-US" sz="11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095657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392356" flipH="1">
            <a:off x="4248002" y="1430263"/>
            <a:ext cx="3130491" cy="3135101"/>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9</a:t>
            </a:fld>
            <a:endParaRPr dirty="0">
              <a:latin typeface="Montserrat"/>
              <a:ea typeface="Montserrat"/>
              <a:cs typeface="Montserrat"/>
              <a:sym typeface="Montserrat"/>
            </a:endParaRPr>
          </a:p>
        </p:txBody>
      </p:sp>
      <p:sp>
        <p:nvSpPr>
          <p:cNvPr id="246" name="Shape 246"/>
          <p:cNvSpPr txBox="1"/>
          <p:nvPr/>
        </p:nvSpPr>
        <p:spPr>
          <a:xfrm>
            <a:off x="2471608" y="4171764"/>
            <a:ext cx="240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tx1"/>
                </a:solidFill>
                <a:latin typeface="Glacial Indifference" charset="0"/>
                <a:ea typeface="Glacial Indifference" charset="0"/>
                <a:cs typeface="Glacial Indifference" charset="0"/>
                <a:sym typeface="Montserrat Light"/>
              </a:rPr>
              <a:t>Serviceable </a:t>
            </a:r>
            <a:r>
              <a:rPr lang="en" dirty="0">
                <a:solidFill>
                  <a:schemeClr val="tx1"/>
                </a:solidFill>
                <a:latin typeface="Glacial Indifference" charset="0"/>
                <a:ea typeface="Glacial Indifference" charset="0"/>
                <a:cs typeface="Glacial Indifference" charset="0"/>
                <a:sym typeface="Montserrat Light"/>
              </a:rPr>
              <a:t>obtainable market</a:t>
            </a:r>
            <a:r>
              <a:rPr lang="en" dirty="0" smtClean="0">
                <a:solidFill>
                  <a:schemeClr val="tx1"/>
                </a:solidFill>
                <a:latin typeface="Glacial Indifference" charset="0"/>
                <a:ea typeface="Glacial Indifference" charset="0"/>
                <a:cs typeface="Glacial Indifference" charset="0"/>
                <a:sym typeface="Montserrat Light"/>
              </a:rPr>
              <a:t>:</a:t>
            </a:r>
            <a:endParaRPr lang="en-US" dirty="0" smtClean="0">
              <a:solidFill>
                <a:schemeClr val="tx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dirty="0">
              <a:solidFill>
                <a:schemeClr val="tx1"/>
              </a:solidFill>
              <a:latin typeface="Gill Sans Light" charset="0"/>
              <a:ea typeface="Gill Sans Light" charset="0"/>
              <a:cs typeface="Gill Sans Light" charset="0"/>
              <a:sym typeface="Montserrat Light"/>
            </a:endParaRPr>
          </a:p>
        </p:txBody>
      </p:sp>
      <p:sp>
        <p:nvSpPr>
          <p:cNvPr id="247" name="Shape 247"/>
          <p:cNvSpPr txBox="1"/>
          <p:nvPr/>
        </p:nvSpPr>
        <p:spPr>
          <a:xfrm>
            <a:off x="6865380" y="3501854"/>
            <a:ext cx="2004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400" b="1" dirty="0" smtClean="0">
                <a:solidFill>
                  <a:srgbClr val="252525"/>
                </a:solidFill>
                <a:latin typeface="Glacial Indifference" charset="0"/>
                <a:ea typeface="Glacial Indifference" charset="0"/>
                <a:cs typeface="Glacial Indifference" charset="0"/>
                <a:sym typeface="Montserrat Light"/>
              </a:rPr>
              <a:t>326M</a:t>
            </a:r>
          </a:p>
          <a:p>
            <a:pPr marL="0" lvl="0" indent="0" algn="r" rtl="0">
              <a:spcBef>
                <a:spcPts val="0"/>
              </a:spcBef>
              <a:spcAft>
                <a:spcPts val="0"/>
              </a:spcAft>
              <a:buNone/>
            </a:pPr>
            <a:r>
              <a:rPr lang="en" dirty="0" smtClean="0">
                <a:solidFill>
                  <a:schemeClr val="tx1"/>
                </a:solidFill>
                <a:latin typeface="Glacial Indifference" charset="0"/>
                <a:ea typeface="Glacial Indifference" charset="0"/>
                <a:cs typeface="Glacial Indifference" charset="0"/>
                <a:sym typeface="Montserrat Light"/>
              </a:rPr>
              <a:t>Total </a:t>
            </a:r>
            <a:r>
              <a:rPr lang="en" dirty="0">
                <a:solidFill>
                  <a:schemeClr val="tx1"/>
                </a:solidFill>
                <a:latin typeface="Glacial Indifference" charset="0"/>
                <a:ea typeface="Glacial Indifference" charset="0"/>
                <a:cs typeface="Glacial Indifference" charset="0"/>
                <a:sym typeface="Montserrat Light"/>
              </a:rPr>
              <a:t>available market</a:t>
            </a:r>
            <a:r>
              <a:rPr lang="en" dirty="0" smtClean="0">
                <a:solidFill>
                  <a:schemeClr val="tx1"/>
                </a:solidFill>
                <a:latin typeface="Glacial Indifference" charset="0"/>
                <a:ea typeface="Glacial Indifference" charset="0"/>
                <a:cs typeface="Glacial Indifference" charset="0"/>
                <a:sym typeface="Montserrat Light"/>
              </a:rPr>
              <a:t>:</a:t>
            </a:r>
            <a:endParaRPr lang="en-US" dirty="0" smtClean="0">
              <a:solidFill>
                <a:schemeClr val="tx1"/>
              </a:solidFill>
              <a:latin typeface="Glacial Indifference" charset="0"/>
              <a:ea typeface="Glacial Indifference" charset="0"/>
              <a:cs typeface="Glacial Indifference" charset="0"/>
              <a:sym typeface="Montserrat Light"/>
            </a:endParaRPr>
          </a:p>
          <a:p>
            <a:pPr marL="0" lvl="0" indent="0" algn="r" rtl="0">
              <a:spcBef>
                <a:spcPts val="0"/>
              </a:spcBef>
              <a:spcAft>
                <a:spcPts val="0"/>
              </a:spcAft>
              <a:buNone/>
            </a:pPr>
            <a:endParaRPr sz="2000" b="1" dirty="0">
              <a:solidFill>
                <a:srgbClr val="252525"/>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57201" y="457200"/>
            <a:ext cx="6576646" cy="830997"/>
          </a:xfrm>
          <a:prstGeom prst="rect">
            <a:avLst/>
          </a:prstGeom>
          <a:noFill/>
        </p:spPr>
        <p:txBody>
          <a:bodyPr wrap="square" rtlCol="0">
            <a:spAutoFit/>
          </a:bodyPr>
          <a:lstStyle/>
          <a:p>
            <a:r>
              <a:rPr lang="en-US" sz="2400" b="1" dirty="0" err="1" smtClean="0">
                <a:solidFill>
                  <a:schemeClr val="tx1"/>
                </a:solidFill>
                <a:latin typeface="Glacial Indifference" charset="0"/>
                <a:ea typeface="Glacial Indifference" charset="0"/>
                <a:cs typeface="Glacial Indifference" charset="0"/>
              </a:rPr>
              <a:t>FlexIt</a:t>
            </a:r>
            <a:r>
              <a:rPr lang="en-US" sz="2400" b="1" dirty="0" smtClean="0">
                <a:solidFill>
                  <a:schemeClr val="tx1"/>
                </a:solidFill>
                <a:latin typeface="Glacial Indifference" charset="0"/>
                <a:ea typeface="Glacial Indifference" charset="0"/>
                <a:cs typeface="Glacial Indifference" charset="0"/>
              </a:rPr>
              <a:t> provides technology to scale for a growing market</a:t>
            </a:r>
            <a:endParaRPr lang="en-US" sz="2400" b="1" dirty="0">
              <a:solidFill>
                <a:schemeClr val="tx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507831"/>
          </a:xfrm>
          <a:prstGeom prst="rect">
            <a:avLst/>
          </a:prstGeom>
        </p:spPr>
        <p:txBody>
          <a:bodyPr wrap="square">
            <a:spAutoFit/>
          </a:bodyPr>
          <a:lstStyle/>
          <a:p>
            <a:r>
              <a:rPr lang="en-US" sz="900" dirty="0">
                <a:latin typeface="Montserrat" charset="0"/>
                <a:ea typeface="Montserrat" charset="0"/>
                <a:cs typeface="Montserrat" charset="0"/>
              </a:rPr>
              <a:t>Source: </a:t>
            </a:r>
            <a:r>
              <a:rPr lang="en-US" sz="900" dirty="0" err="1">
                <a:latin typeface="Montserrat" charset="0"/>
                <a:ea typeface="Montserrat" charset="0"/>
                <a:cs typeface="Montserrat" charset="0"/>
              </a:rPr>
              <a:t>Statista</a:t>
            </a:r>
            <a:r>
              <a:rPr lang="en-US" sz="900" dirty="0">
                <a:latin typeface="Montserrat" charset="0"/>
                <a:ea typeface="Montserrat" charset="0"/>
                <a:cs typeface="Montserrat" charset="0"/>
              </a:rPr>
              <a:t>, The Statistics Portal - 2016</a:t>
            </a:r>
          </a:p>
          <a:p>
            <a:r>
              <a:rPr lang="en-US" sz="900" dirty="0">
                <a:latin typeface="Montserrat" charset="0"/>
                <a:ea typeface="Montserrat" charset="0"/>
                <a:cs typeface="Montserrat" charset="0"/>
              </a:rPr>
              <a:t/>
            </a:r>
            <a:br>
              <a:rPr lang="en-US" sz="900" dirty="0">
                <a:latin typeface="Montserrat" charset="0"/>
                <a:ea typeface="Montserrat" charset="0"/>
                <a:cs typeface="Montserrat" charset="0"/>
              </a:rPr>
            </a:br>
            <a:endParaRPr lang="en-US" sz="900" dirty="0">
              <a:latin typeface="Montserrat" charset="0"/>
              <a:ea typeface="Montserrat" charset="0"/>
              <a:cs typeface="Montserrat" charset="0"/>
            </a:endParaRPr>
          </a:p>
        </p:txBody>
      </p:sp>
      <p:grpSp>
        <p:nvGrpSpPr>
          <p:cNvPr id="31" name="Group 30"/>
          <p:cNvGrpSpPr/>
          <p:nvPr/>
        </p:nvGrpSpPr>
        <p:grpSpPr>
          <a:xfrm>
            <a:off x="2534030" y="1489813"/>
            <a:ext cx="2712317" cy="1231366"/>
            <a:chOff x="2585094" y="1140384"/>
            <a:chExt cx="2712317" cy="1231366"/>
          </a:xfrm>
        </p:grpSpPr>
        <p:sp>
          <p:nvSpPr>
            <p:cNvPr id="244" name="Shape 244"/>
            <p:cNvSpPr txBox="1"/>
            <p:nvPr/>
          </p:nvSpPr>
          <p:spPr>
            <a:xfrm>
              <a:off x="3231284" y="1140384"/>
              <a:ext cx="2066127"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4400" b="1" dirty="0" smtClean="0">
                  <a:solidFill>
                    <a:srgbClr val="70E4F9"/>
                  </a:solidFill>
                  <a:latin typeface="Glacial Indifference" charset="0"/>
                  <a:ea typeface="Glacial Indifference" charset="0"/>
                  <a:cs typeface="Glacial Indifference" charset="0"/>
                  <a:sym typeface="Montserrat Light"/>
                </a:rPr>
                <a:t>3M</a:t>
              </a:r>
            </a:p>
          </p:txBody>
        </p:sp>
        <p:sp>
          <p:nvSpPr>
            <p:cNvPr id="20" name="Rectangle 19"/>
            <p:cNvSpPr/>
            <p:nvPr/>
          </p:nvSpPr>
          <p:spPr>
            <a:xfrm>
              <a:off x="2585094" y="1848530"/>
              <a:ext cx="2022143" cy="523220"/>
            </a:xfrm>
            <a:prstGeom prst="rect">
              <a:avLst/>
            </a:prstGeom>
          </p:spPr>
          <p:txBody>
            <a:bodyPr wrap="square">
              <a:spAutoFit/>
            </a:bodyPr>
            <a:lstStyle/>
            <a:p>
              <a:pPr lvl="0"/>
              <a:r>
                <a:rPr lang="en" dirty="0">
                  <a:solidFill>
                    <a:schemeClr val="tx1"/>
                  </a:solidFill>
                  <a:latin typeface="Glacial Indifference" charset="0"/>
                  <a:ea typeface="Glacial Indifference" charset="0"/>
                  <a:cs typeface="Glacial Indifference" charset="0"/>
                  <a:sym typeface="Montserrat Light"/>
                </a:rPr>
                <a:t>Prospective user-base (3Y pro-forma):</a:t>
              </a:r>
              <a:endParaRPr lang="en-US" dirty="0">
                <a:solidFill>
                  <a:schemeClr val="tx1"/>
                </a:solidFill>
                <a:latin typeface="Glacial Indifference" charset="0"/>
                <a:ea typeface="Glacial Indifference" charset="0"/>
                <a:cs typeface="Glacial Indifference" charset="0"/>
                <a:sym typeface="Montserrat Light"/>
              </a:endParaRPr>
            </a:p>
          </p:txBody>
        </p:sp>
      </p:grpSp>
      <p:sp>
        <p:nvSpPr>
          <p:cNvPr id="21" name="Rectangle 20"/>
          <p:cNvSpPr/>
          <p:nvPr/>
        </p:nvSpPr>
        <p:spPr>
          <a:xfrm>
            <a:off x="2956394" y="3518392"/>
            <a:ext cx="1433729" cy="769441"/>
          </a:xfrm>
          <a:prstGeom prst="rect">
            <a:avLst/>
          </a:prstGeom>
        </p:spPr>
        <p:txBody>
          <a:bodyPr wrap="square">
            <a:spAutoFit/>
          </a:bodyPr>
          <a:lstStyle/>
          <a:p>
            <a:pPr>
              <a:buClr>
                <a:schemeClr val="dk1"/>
              </a:buClr>
              <a:buSzPts val="1100"/>
            </a:pPr>
            <a:r>
              <a:rPr lang="en-US" sz="4400" b="1">
                <a:solidFill>
                  <a:srgbClr val="0081AF"/>
                </a:solidFill>
                <a:latin typeface="Glacial Indifference" charset="0"/>
                <a:ea typeface="Glacial Indifference" charset="0"/>
                <a:cs typeface="Glacial Indifference" charset="0"/>
                <a:sym typeface="Montserrat Light"/>
              </a:rPr>
              <a:t>60M</a:t>
            </a:r>
            <a:endParaRPr lang="en-US" sz="4400" b="1" dirty="0">
              <a:solidFill>
                <a:srgbClr val="0081AF"/>
              </a:solidFill>
              <a:latin typeface="Glacial Indifference" charset="0"/>
              <a:ea typeface="Glacial Indifference" charset="0"/>
              <a:cs typeface="Glacial Indifference" charset="0"/>
              <a:sym typeface="Montserrat Light"/>
            </a:endParaRPr>
          </a:p>
        </p:txBody>
      </p:sp>
      <p:cxnSp>
        <p:nvCxnSpPr>
          <p:cNvPr id="23" name="Straight Connector 22"/>
          <p:cNvCxnSpPr/>
          <p:nvPr/>
        </p:nvCxnSpPr>
        <p:spPr>
          <a:xfrm flipV="1">
            <a:off x="5866381" y="908736"/>
            <a:ext cx="112064" cy="1284008"/>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965021" y="3698654"/>
            <a:ext cx="227705" cy="1011031"/>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88106" y="2743200"/>
            <a:ext cx="1209305" cy="128719"/>
          </a:xfrm>
          <a:prstGeom prst="line">
            <a:avLst/>
          </a:prstGeom>
          <a:ln w="825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48370" y="2650072"/>
            <a:ext cx="1869986" cy="707886"/>
          </a:xfrm>
          <a:prstGeom prst="rect">
            <a:avLst/>
          </a:prstGeom>
          <a:noFill/>
        </p:spPr>
        <p:txBody>
          <a:bodyPr wrap="square" rtlCol="0">
            <a:spAutoFit/>
          </a:bodyPr>
          <a:lstStyle/>
          <a:p>
            <a:r>
              <a:rPr lang="en-US" sz="2000" b="1" dirty="0" smtClean="0">
                <a:solidFill>
                  <a:srgbClr val="252525"/>
                </a:solidFill>
                <a:latin typeface="Glacial Indifference" charset="0"/>
                <a:ea typeface="Glacial Indifference" charset="0"/>
                <a:cs typeface="Glacial Indifference" charset="0"/>
              </a:rPr>
              <a:t>Composition </a:t>
            </a:r>
            <a:r>
              <a:rPr lang="en-US" sz="2000" b="1" smtClean="0">
                <a:solidFill>
                  <a:srgbClr val="252525"/>
                </a:solidFill>
                <a:latin typeface="Glacial Indifference" charset="0"/>
                <a:ea typeface="Glacial Indifference" charset="0"/>
                <a:cs typeface="Glacial Indifference" charset="0"/>
              </a:rPr>
              <a:t>of Market</a:t>
            </a:r>
            <a:endParaRPr lang="en-US" sz="2000" b="1">
              <a:solidFill>
                <a:srgbClr val="252525"/>
              </a:solidFill>
              <a:latin typeface="Glacial Indifference" charset="0"/>
              <a:ea typeface="Glacial Indifference" charset="0"/>
              <a:cs typeface="Glacial Indifference" charset="0"/>
            </a:endParaRPr>
          </a:p>
        </p:txBody>
      </p:sp>
      <p:pic>
        <p:nvPicPr>
          <p:cNvPr id="24" name="Picture 23"/>
          <p:cNvPicPr>
            <a:picLocks noChangeAspect="1"/>
          </p:cNvPicPr>
          <p:nvPr/>
        </p:nvPicPr>
        <p:blipFill>
          <a:blip r:embed="rId4"/>
          <a:stretch>
            <a:fillRect/>
          </a:stretch>
        </p:blipFill>
        <p:spPr>
          <a:xfrm>
            <a:off x="173737" y="137160"/>
            <a:ext cx="883919" cy="100584"/>
          </a:xfrm>
          <a:prstGeom prst="rect">
            <a:avLst/>
          </a:prstGeom>
        </p:spPr>
      </p:pic>
      <p:sp>
        <p:nvSpPr>
          <p:cNvPr id="25" name="TextBox 24"/>
          <p:cNvSpPr txBox="1"/>
          <p:nvPr/>
        </p:nvSpPr>
        <p:spPr>
          <a:xfrm>
            <a:off x="6515801" y="49941"/>
            <a:ext cx="3298676" cy="261610"/>
          </a:xfrm>
          <a:prstGeom prst="rect">
            <a:avLst/>
          </a:prstGeom>
          <a:noFill/>
        </p:spPr>
        <p:txBody>
          <a:bodyPr wrap="square" rtlCol="0">
            <a:spAutoFit/>
          </a:bodyPr>
          <a:lstStyle/>
          <a:p>
            <a:r>
              <a:rPr lang="en-US" sz="1100" dirty="0" smtClean="0">
                <a:solidFill>
                  <a:schemeClr val="tx1"/>
                </a:solidFill>
                <a:latin typeface="Glacial Indifference" charset="0"/>
                <a:ea typeface="Glacial Indifference" charset="0"/>
                <a:cs typeface="Glacial Indifference" charset="0"/>
              </a:rPr>
              <a:t>OPPORTUNITY | </a:t>
            </a:r>
            <a:r>
              <a:rPr lang="en-US" sz="1100" b="1" dirty="0" smtClean="0">
                <a:solidFill>
                  <a:schemeClr val="tx1"/>
                </a:solidFill>
                <a:latin typeface="Glacial Indifference" charset="0"/>
                <a:ea typeface="Glacial Indifference" charset="0"/>
                <a:cs typeface="Glacial Indifference" charset="0"/>
              </a:rPr>
              <a:t>SOLUTION</a:t>
            </a:r>
            <a:r>
              <a:rPr lang="en-US" sz="1100" dirty="0" smtClean="0">
                <a:solidFill>
                  <a:schemeClr val="tx1"/>
                </a:solidFill>
                <a:latin typeface="Glacial Indifference" charset="0"/>
                <a:ea typeface="Glacial Indifference" charset="0"/>
                <a:cs typeface="Glacial Indifference" charset="0"/>
              </a:rPr>
              <a:t> | BUSINESS</a:t>
            </a:r>
            <a:endParaRPr lang="en-US" sz="1100" dirty="0">
              <a:solidFill>
                <a:schemeClr val="tx1"/>
              </a:solidFill>
              <a:latin typeface="Glacial Indifference" charset="0"/>
              <a:ea typeface="Glacial Indifference" charset="0"/>
              <a:cs typeface="Glacial Indifference"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4670</TotalTime>
  <Words>2037</Words>
  <Application>Microsoft Macintosh PowerPoint</Application>
  <PresentationFormat>On-screen Show (16:9)</PresentationFormat>
  <Paragraphs>301</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Alternate Gothic No3 D</vt:lpstr>
      <vt:lpstr>Avenir Book</vt:lpstr>
      <vt:lpstr>Gill Sans</vt:lpstr>
      <vt:lpstr>Gill Sans Light</vt:lpstr>
      <vt:lpstr>Glacial Indifference</vt:lpstr>
      <vt:lpstr>Montserrat</vt:lpstr>
      <vt:lpstr>Montserrat ExtraLight</vt:lpstr>
      <vt:lpstr>Montserrat Light</vt:lpstr>
      <vt:lpstr>Montserrat Medium</vt:lpstr>
      <vt:lpstr>Montserrat SemiBold</vt:lpstr>
      <vt:lpstr>MuseoSans</vt:lpstr>
      <vt:lpstr>Nexa Bold</vt:lpstr>
      <vt:lpstr>Arial</vt:lpstr>
      <vt:lpstr>Simple Light</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  Just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Harry Podell</cp:lastModifiedBy>
  <cp:revision>140</cp:revision>
  <dcterms:modified xsi:type="dcterms:W3CDTF">2018-04-02T01:12:56Z</dcterms:modified>
</cp:coreProperties>
</file>